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97" r:id="rId3"/>
    <p:sldId id="298" r:id="rId4"/>
    <p:sldId id="320" r:id="rId5"/>
    <p:sldId id="332" r:id="rId6"/>
    <p:sldId id="333" r:id="rId7"/>
    <p:sldId id="312" r:id="rId8"/>
    <p:sldId id="321" r:id="rId9"/>
    <p:sldId id="325" r:id="rId10"/>
    <p:sldId id="331" r:id="rId11"/>
    <p:sldId id="330" r:id="rId12"/>
    <p:sldId id="322" r:id="rId13"/>
    <p:sldId id="323" r:id="rId14"/>
    <p:sldId id="329" r:id="rId15"/>
    <p:sldId id="299" r:id="rId16"/>
    <p:sldId id="300" r:id="rId17"/>
    <p:sldId id="315" r:id="rId18"/>
    <p:sldId id="301" r:id="rId19"/>
    <p:sldId id="302" r:id="rId20"/>
    <p:sldId id="313" r:id="rId21"/>
    <p:sldId id="268" r:id="rId22"/>
    <p:sldId id="317" r:id="rId23"/>
    <p:sldId id="303" r:id="rId24"/>
    <p:sldId id="304" r:id="rId25"/>
    <p:sldId id="314" r:id="rId26"/>
    <p:sldId id="327" r:id="rId27"/>
    <p:sldId id="328" r:id="rId28"/>
    <p:sldId id="316" r:id="rId29"/>
    <p:sldId id="326" r:id="rId30"/>
  </p:sldIdLst>
  <p:sldSz cx="9144000" cy="6858000" type="screen4x3"/>
  <p:notesSz cx="9942513" cy="67611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0">
          <p15:clr>
            <a:srgbClr val="A4A3A4"/>
          </p15:clr>
        </p15:guide>
        <p15:guide id="2" pos="3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7CB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84"/>
      </p:cViewPr>
      <p:guideLst>
        <p:guide orient="horz" pos="2130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C1F9F-F125-4769-9309-2248D554D56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88CF20DC-FF27-4E9B-853B-31CD1B34BB4A}">
      <dgm:prSet/>
      <dgm:spPr>
        <a:solidFill>
          <a:srgbClr val="0D7CB3"/>
        </a:solidFill>
        <a:ln>
          <a:solidFill>
            <a:srgbClr val="002060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rPr>
            <a:t>Általános iskola</a:t>
          </a:r>
        </a:p>
      </dgm:t>
    </dgm:pt>
    <dgm:pt modelId="{A1347C27-E268-4E48-80FE-9AE6223794A6}" type="parTrans" cxnId="{AE3FAD54-7C23-4562-91B9-CCE6B6D22213}">
      <dgm:prSet/>
      <dgm:spPr/>
      <dgm:t>
        <a:bodyPr/>
        <a:lstStyle/>
        <a:p>
          <a:endParaRPr lang="hu-HU"/>
        </a:p>
      </dgm:t>
    </dgm:pt>
    <dgm:pt modelId="{EA88442B-4E09-4E8B-9F08-17DE264EA946}" type="sibTrans" cxnId="{AE3FAD54-7C23-4562-91B9-CCE6B6D22213}">
      <dgm:prSet/>
      <dgm:spPr/>
      <dgm:t>
        <a:bodyPr/>
        <a:lstStyle/>
        <a:p>
          <a:endParaRPr lang="hu-HU"/>
        </a:p>
      </dgm:t>
    </dgm:pt>
    <dgm:pt modelId="{632467B3-FDE6-4DC6-9944-89C0B6D19B09}">
      <dgm:prSet/>
      <dgm:spPr>
        <a:solidFill>
          <a:srgbClr val="0D7CB3"/>
        </a:solidFill>
        <a:ln>
          <a:solidFill>
            <a:srgbClr val="002060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rPr>
            <a:t>GIMNÁZIUM</a:t>
          </a:r>
        </a:p>
      </dgm:t>
    </dgm:pt>
    <dgm:pt modelId="{FC658D38-69FE-4703-B95F-0EAE338D6169}" type="parTrans" cxnId="{C3DDD554-F53D-4D4C-ACC4-8D832F43B468}">
      <dgm:prSet/>
      <dgm:spPr>
        <a:ln>
          <a:solidFill>
            <a:srgbClr val="002060"/>
          </a:solidFill>
        </a:ln>
      </dgm:spPr>
      <dgm:t>
        <a:bodyPr/>
        <a:lstStyle/>
        <a:p>
          <a:endParaRPr lang="hu-HU"/>
        </a:p>
      </dgm:t>
    </dgm:pt>
    <dgm:pt modelId="{C5A3FB74-61A6-45B1-AE6C-5AECD85FC0E6}" type="sibTrans" cxnId="{C3DDD554-F53D-4D4C-ACC4-8D832F43B468}">
      <dgm:prSet/>
      <dgm:spPr/>
      <dgm:t>
        <a:bodyPr/>
        <a:lstStyle/>
        <a:p>
          <a:endParaRPr lang="hu-HU"/>
        </a:p>
      </dgm:t>
    </dgm:pt>
    <dgm:pt modelId="{473E6139-E970-4901-8677-AD4C388E6440}">
      <dgm:prSet/>
      <dgm:spPr>
        <a:solidFill>
          <a:srgbClr val="0D7CB3"/>
        </a:solidFill>
        <a:ln>
          <a:solidFill>
            <a:srgbClr val="002060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rPr>
            <a:t>SZAKKÖZÉP-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rPr>
            <a:t>ISKOLA</a:t>
          </a:r>
        </a:p>
      </dgm:t>
    </dgm:pt>
    <dgm:pt modelId="{C53CB55F-E1D7-4B61-A1DF-A827B66C24BB}" type="parTrans" cxnId="{3F1CBBE2-AC58-4425-A2F8-7CC3B589EBAD}">
      <dgm:prSet/>
      <dgm:spPr>
        <a:ln>
          <a:solidFill>
            <a:srgbClr val="002060"/>
          </a:solidFill>
        </a:ln>
      </dgm:spPr>
      <dgm:t>
        <a:bodyPr/>
        <a:lstStyle/>
        <a:p>
          <a:endParaRPr lang="hu-HU"/>
        </a:p>
      </dgm:t>
    </dgm:pt>
    <dgm:pt modelId="{2F686472-631E-4C49-93D3-4D57A1E66609}" type="sibTrans" cxnId="{3F1CBBE2-AC58-4425-A2F8-7CC3B589EBAD}">
      <dgm:prSet/>
      <dgm:spPr/>
      <dgm:t>
        <a:bodyPr/>
        <a:lstStyle/>
        <a:p>
          <a:endParaRPr lang="hu-HU"/>
        </a:p>
      </dgm:t>
    </dgm:pt>
    <dgm:pt modelId="{7F5FB393-52FF-49D6-BE4F-60ECBFD6D334}">
      <dgm:prSet/>
      <dgm:spPr>
        <a:solidFill>
          <a:srgbClr val="0D7CB3"/>
        </a:solidFill>
        <a:ln>
          <a:solidFill>
            <a:srgbClr val="002060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alt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rPr>
            <a:t>SZAKGIMNÁZIUM</a:t>
          </a:r>
        </a:p>
      </dgm:t>
    </dgm:pt>
    <dgm:pt modelId="{E15B2A7C-4D01-4A37-8C70-BED1E66D83AA}" type="parTrans" cxnId="{7CB59730-12A6-42CE-8912-F2F245258744}">
      <dgm:prSet/>
      <dgm:spPr>
        <a:ln>
          <a:solidFill>
            <a:srgbClr val="002060"/>
          </a:solidFill>
        </a:ln>
      </dgm:spPr>
      <dgm:t>
        <a:bodyPr/>
        <a:lstStyle/>
        <a:p>
          <a:endParaRPr lang="hu-HU"/>
        </a:p>
      </dgm:t>
    </dgm:pt>
    <dgm:pt modelId="{23A70113-8C3B-4F1C-973C-47095A852DE5}" type="sibTrans" cxnId="{7CB59730-12A6-42CE-8912-F2F245258744}">
      <dgm:prSet/>
      <dgm:spPr/>
      <dgm:t>
        <a:bodyPr/>
        <a:lstStyle/>
        <a:p>
          <a:endParaRPr lang="hu-HU"/>
        </a:p>
      </dgm:t>
    </dgm:pt>
    <dgm:pt modelId="{3D44FD31-5A53-483A-87BF-04F144831BB7}" type="pres">
      <dgm:prSet presAssocID="{117C1F9F-F125-4769-9309-2248D554D5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F8CF80F-9D1B-4507-9710-ED2CF64D6ED0}" type="pres">
      <dgm:prSet presAssocID="{88CF20DC-FF27-4E9B-853B-31CD1B34BB4A}" presName="hierRoot1" presStyleCnt="0">
        <dgm:presLayoutVars>
          <dgm:hierBranch/>
        </dgm:presLayoutVars>
      </dgm:prSet>
      <dgm:spPr/>
    </dgm:pt>
    <dgm:pt modelId="{D5BE549A-0B8B-4941-AD64-838FDE55C3C4}" type="pres">
      <dgm:prSet presAssocID="{88CF20DC-FF27-4E9B-853B-31CD1B34BB4A}" presName="rootComposite1" presStyleCnt="0"/>
      <dgm:spPr/>
    </dgm:pt>
    <dgm:pt modelId="{A78FBCEC-7603-45D9-ABBA-D2FBF554B9A5}" type="pres">
      <dgm:prSet presAssocID="{88CF20DC-FF27-4E9B-853B-31CD1B34BB4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C875FAE4-292E-4732-BA08-ADBD30863B2F}" type="pres">
      <dgm:prSet presAssocID="{88CF20DC-FF27-4E9B-853B-31CD1B34BB4A}" presName="rootConnector1" presStyleLbl="node1" presStyleIdx="0" presStyleCnt="0"/>
      <dgm:spPr/>
      <dgm:t>
        <a:bodyPr/>
        <a:lstStyle/>
        <a:p>
          <a:endParaRPr lang="hu-HU"/>
        </a:p>
      </dgm:t>
    </dgm:pt>
    <dgm:pt modelId="{1C985B07-0628-4AE5-B8FE-133AD7223C50}" type="pres">
      <dgm:prSet presAssocID="{88CF20DC-FF27-4E9B-853B-31CD1B34BB4A}" presName="hierChild2" presStyleCnt="0"/>
      <dgm:spPr/>
    </dgm:pt>
    <dgm:pt modelId="{84814BB5-CE05-401B-A63E-FC5A1C3ED59D}" type="pres">
      <dgm:prSet presAssocID="{FC658D38-69FE-4703-B95F-0EAE338D6169}" presName="Name35" presStyleLbl="parChTrans1D2" presStyleIdx="0" presStyleCnt="3"/>
      <dgm:spPr/>
      <dgm:t>
        <a:bodyPr/>
        <a:lstStyle/>
        <a:p>
          <a:endParaRPr lang="hu-HU"/>
        </a:p>
      </dgm:t>
    </dgm:pt>
    <dgm:pt modelId="{BEE3E734-13C0-4F2B-99C7-22BBCDD6FFF8}" type="pres">
      <dgm:prSet presAssocID="{632467B3-FDE6-4DC6-9944-89C0B6D19B09}" presName="hierRoot2" presStyleCnt="0">
        <dgm:presLayoutVars>
          <dgm:hierBranch/>
        </dgm:presLayoutVars>
      </dgm:prSet>
      <dgm:spPr/>
    </dgm:pt>
    <dgm:pt modelId="{36711711-C7C7-4EB9-A053-30E3A510AB46}" type="pres">
      <dgm:prSet presAssocID="{632467B3-FDE6-4DC6-9944-89C0B6D19B09}" presName="rootComposite" presStyleCnt="0"/>
      <dgm:spPr/>
    </dgm:pt>
    <dgm:pt modelId="{B8B7790D-B4E4-4B86-96AC-CC35E5DD3568}" type="pres">
      <dgm:prSet presAssocID="{632467B3-FDE6-4DC6-9944-89C0B6D19B0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4351459-4A1C-4CF2-9992-DE0FF06DC750}" type="pres">
      <dgm:prSet presAssocID="{632467B3-FDE6-4DC6-9944-89C0B6D19B09}" presName="rootConnector" presStyleLbl="node2" presStyleIdx="0" presStyleCnt="3"/>
      <dgm:spPr/>
      <dgm:t>
        <a:bodyPr/>
        <a:lstStyle/>
        <a:p>
          <a:endParaRPr lang="hu-HU"/>
        </a:p>
      </dgm:t>
    </dgm:pt>
    <dgm:pt modelId="{22515A23-D778-4D1A-9979-E4F5A41AF2F0}" type="pres">
      <dgm:prSet presAssocID="{632467B3-FDE6-4DC6-9944-89C0B6D19B09}" presName="hierChild4" presStyleCnt="0"/>
      <dgm:spPr/>
    </dgm:pt>
    <dgm:pt modelId="{BE573A4A-57F3-45D2-9D7B-A6F001AE6AAF}" type="pres">
      <dgm:prSet presAssocID="{632467B3-FDE6-4DC6-9944-89C0B6D19B09}" presName="hierChild5" presStyleCnt="0"/>
      <dgm:spPr/>
    </dgm:pt>
    <dgm:pt modelId="{B86B246A-6DE4-4D02-B764-75B6602C7D13}" type="pres">
      <dgm:prSet presAssocID="{C53CB55F-E1D7-4B61-A1DF-A827B66C24BB}" presName="Name35" presStyleLbl="parChTrans1D2" presStyleIdx="1" presStyleCnt="3"/>
      <dgm:spPr/>
      <dgm:t>
        <a:bodyPr/>
        <a:lstStyle/>
        <a:p>
          <a:endParaRPr lang="hu-HU"/>
        </a:p>
      </dgm:t>
    </dgm:pt>
    <dgm:pt modelId="{7F0DD7E4-E3AD-4E92-93DF-ACAC91556C2F}" type="pres">
      <dgm:prSet presAssocID="{473E6139-E970-4901-8677-AD4C388E6440}" presName="hierRoot2" presStyleCnt="0">
        <dgm:presLayoutVars>
          <dgm:hierBranch/>
        </dgm:presLayoutVars>
      </dgm:prSet>
      <dgm:spPr/>
    </dgm:pt>
    <dgm:pt modelId="{B1FA0A0A-5F55-4621-8396-34AC9F6036B6}" type="pres">
      <dgm:prSet presAssocID="{473E6139-E970-4901-8677-AD4C388E6440}" presName="rootComposite" presStyleCnt="0"/>
      <dgm:spPr/>
    </dgm:pt>
    <dgm:pt modelId="{2E49B802-5BE5-4022-8BAC-4188E3559D6C}" type="pres">
      <dgm:prSet presAssocID="{473E6139-E970-4901-8677-AD4C388E644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763D9CA-6A26-4F17-9B5C-F71D0E52319C}" type="pres">
      <dgm:prSet presAssocID="{473E6139-E970-4901-8677-AD4C388E6440}" presName="rootConnector" presStyleLbl="node2" presStyleIdx="1" presStyleCnt="3"/>
      <dgm:spPr/>
      <dgm:t>
        <a:bodyPr/>
        <a:lstStyle/>
        <a:p>
          <a:endParaRPr lang="hu-HU"/>
        </a:p>
      </dgm:t>
    </dgm:pt>
    <dgm:pt modelId="{55F0BB60-A873-4B26-9490-B37748DB03D1}" type="pres">
      <dgm:prSet presAssocID="{473E6139-E970-4901-8677-AD4C388E6440}" presName="hierChild4" presStyleCnt="0"/>
      <dgm:spPr/>
    </dgm:pt>
    <dgm:pt modelId="{13F46DCF-1F72-42FD-B542-BA9DB5897132}" type="pres">
      <dgm:prSet presAssocID="{473E6139-E970-4901-8677-AD4C388E6440}" presName="hierChild5" presStyleCnt="0"/>
      <dgm:spPr/>
    </dgm:pt>
    <dgm:pt modelId="{EA8207DB-939C-4ACC-BA04-505B36416C56}" type="pres">
      <dgm:prSet presAssocID="{E15B2A7C-4D01-4A37-8C70-BED1E66D83AA}" presName="Name35" presStyleLbl="parChTrans1D2" presStyleIdx="2" presStyleCnt="3"/>
      <dgm:spPr/>
      <dgm:t>
        <a:bodyPr/>
        <a:lstStyle/>
        <a:p>
          <a:endParaRPr lang="hu-HU"/>
        </a:p>
      </dgm:t>
    </dgm:pt>
    <dgm:pt modelId="{AFAF7BAD-8F72-478E-A7B9-EAF9A7DAE4C2}" type="pres">
      <dgm:prSet presAssocID="{7F5FB393-52FF-49D6-BE4F-60ECBFD6D334}" presName="hierRoot2" presStyleCnt="0">
        <dgm:presLayoutVars>
          <dgm:hierBranch/>
        </dgm:presLayoutVars>
      </dgm:prSet>
      <dgm:spPr/>
    </dgm:pt>
    <dgm:pt modelId="{C64ADB3E-C074-4E0B-BB7B-3E8CEF3732CA}" type="pres">
      <dgm:prSet presAssocID="{7F5FB393-52FF-49D6-BE4F-60ECBFD6D334}" presName="rootComposite" presStyleCnt="0"/>
      <dgm:spPr/>
    </dgm:pt>
    <dgm:pt modelId="{5621BD2B-DC00-4A51-BC47-9B1312BF8854}" type="pres">
      <dgm:prSet presAssocID="{7F5FB393-52FF-49D6-BE4F-60ECBFD6D334}" presName="rootText" presStyleLbl="node2" presStyleIdx="2" presStyleCnt="3" custLinFactNeighborX="23" custLinFactNeighborY="-210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AE15E4A-7D30-4AB4-8E85-6B10AF1C6025}" type="pres">
      <dgm:prSet presAssocID="{7F5FB393-52FF-49D6-BE4F-60ECBFD6D334}" presName="rootConnector" presStyleLbl="node2" presStyleIdx="2" presStyleCnt="3"/>
      <dgm:spPr/>
      <dgm:t>
        <a:bodyPr/>
        <a:lstStyle/>
        <a:p>
          <a:endParaRPr lang="hu-HU"/>
        </a:p>
      </dgm:t>
    </dgm:pt>
    <dgm:pt modelId="{3A263B1B-8BF2-4154-A2B1-15239F440305}" type="pres">
      <dgm:prSet presAssocID="{7F5FB393-52FF-49D6-BE4F-60ECBFD6D334}" presName="hierChild4" presStyleCnt="0"/>
      <dgm:spPr/>
    </dgm:pt>
    <dgm:pt modelId="{0D9AA274-8F39-412E-AA5A-F2EB7D951AE5}" type="pres">
      <dgm:prSet presAssocID="{7F5FB393-52FF-49D6-BE4F-60ECBFD6D334}" presName="hierChild5" presStyleCnt="0"/>
      <dgm:spPr/>
    </dgm:pt>
    <dgm:pt modelId="{4FBC9FE0-5084-4543-9ADD-2E591B538886}" type="pres">
      <dgm:prSet presAssocID="{88CF20DC-FF27-4E9B-853B-31CD1B34BB4A}" presName="hierChild3" presStyleCnt="0"/>
      <dgm:spPr/>
    </dgm:pt>
  </dgm:ptLst>
  <dgm:cxnLst>
    <dgm:cxn modelId="{C6C829DD-E2B3-4FF8-911A-0C463F078DF4}" type="presOf" srcId="{632467B3-FDE6-4DC6-9944-89C0B6D19B09}" destId="{54351459-4A1C-4CF2-9992-DE0FF06DC750}" srcOrd="1" destOrd="0" presId="urn:microsoft.com/office/officeart/2005/8/layout/orgChart1"/>
    <dgm:cxn modelId="{E0677B51-0F8C-4E12-A959-61028797D89D}" type="presOf" srcId="{7F5FB393-52FF-49D6-BE4F-60ECBFD6D334}" destId="{8AE15E4A-7D30-4AB4-8E85-6B10AF1C6025}" srcOrd="1" destOrd="0" presId="urn:microsoft.com/office/officeart/2005/8/layout/orgChart1"/>
    <dgm:cxn modelId="{A35427E9-9743-4EB6-93B7-51727483B635}" type="presOf" srcId="{FC658D38-69FE-4703-B95F-0EAE338D6169}" destId="{84814BB5-CE05-401B-A63E-FC5A1C3ED59D}" srcOrd="0" destOrd="0" presId="urn:microsoft.com/office/officeart/2005/8/layout/orgChart1"/>
    <dgm:cxn modelId="{B2860888-B850-4519-B6DF-259C0EBD00AC}" type="presOf" srcId="{88CF20DC-FF27-4E9B-853B-31CD1B34BB4A}" destId="{C875FAE4-292E-4732-BA08-ADBD30863B2F}" srcOrd="1" destOrd="0" presId="urn:microsoft.com/office/officeart/2005/8/layout/orgChart1"/>
    <dgm:cxn modelId="{D2453562-B2F4-4501-A89F-D5AEC56CF7F7}" type="presOf" srcId="{117C1F9F-F125-4769-9309-2248D554D56D}" destId="{3D44FD31-5A53-483A-87BF-04F144831BB7}" srcOrd="0" destOrd="0" presId="urn:microsoft.com/office/officeart/2005/8/layout/orgChart1"/>
    <dgm:cxn modelId="{1A0DC2FD-8C73-4607-A08C-974F2B32A59B}" type="presOf" srcId="{632467B3-FDE6-4DC6-9944-89C0B6D19B09}" destId="{B8B7790D-B4E4-4B86-96AC-CC35E5DD3568}" srcOrd="0" destOrd="0" presId="urn:microsoft.com/office/officeart/2005/8/layout/orgChart1"/>
    <dgm:cxn modelId="{A99C9B12-6DCC-4370-B75E-0A4AFA0B1F73}" type="presOf" srcId="{C53CB55F-E1D7-4B61-A1DF-A827B66C24BB}" destId="{B86B246A-6DE4-4D02-B764-75B6602C7D13}" srcOrd="0" destOrd="0" presId="urn:microsoft.com/office/officeart/2005/8/layout/orgChart1"/>
    <dgm:cxn modelId="{C3DDD554-F53D-4D4C-ACC4-8D832F43B468}" srcId="{88CF20DC-FF27-4E9B-853B-31CD1B34BB4A}" destId="{632467B3-FDE6-4DC6-9944-89C0B6D19B09}" srcOrd="0" destOrd="0" parTransId="{FC658D38-69FE-4703-B95F-0EAE338D6169}" sibTransId="{C5A3FB74-61A6-45B1-AE6C-5AECD85FC0E6}"/>
    <dgm:cxn modelId="{AE3FAD54-7C23-4562-91B9-CCE6B6D22213}" srcId="{117C1F9F-F125-4769-9309-2248D554D56D}" destId="{88CF20DC-FF27-4E9B-853B-31CD1B34BB4A}" srcOrd="0" destOrd="0" parTransId="{A1347C27-E268-4E48-80FE-9AE6223794A6}" sibTransId="{EA88442B-4E09-4E8B-9F08-17DE264EA946}"/>
    <dgm:cxn modelId="{E716AB63-697E-4F87-A54A-166A3C929565}" type="presOf" srcId="{7F5FB393-52FF-49D6-BE4F-60ECBFD6D334}" destId="{5621BD2B-DC00-4A51-BC47-9B1312BF8854}" srcOrd="0" destOrd="0" presId="urn:microsoft.com/office/officeart/2005/8/layout/orgChart1"/>
    <dgm:cxn modelId="{3F1CBBE2-AC58-4425-A2F8-7CC3B589EBAD}" srcId="{88CF20DC-FF27-4E9B-853B-31CD1B34BB4A}" destId="{473E6139-E970-4901-8677-AD4C388E6440}" srcOrd="1" destOrd="0" parTransId="{C53CB55F-E1D7-4B61-A1DF-A827B66C24BB}" sibTransId="{2F686472-631E-4C49-93D3-4D57A1E66609}"/>
    <dgm:cxn modelId="{9FB7BBA6-D205-483C-9B20-E288B64BEA44}" type="presOf" srcId="{88CF20DC-FF27-4E9B-853B-31CD1B34BB4A}" destId="{A78FBCEC-7603-45D9-ABBA-D2FBF554B9A5}" srcOrd="0" destOrd="0" presId="urn:microsoft.com/office/officeart/2005/8/layout/orgChart1"/>
    <dgm:cxn modelId="{17D1CF37-E822-4D6F-9241-903AF64BEB10}" type="presOf" srcId="{473E6139-E970-4901-8677-AD4C388E6440}" destId="{2E49B802-5BE5-4022-8BAC-4188E3559D6C}" srcOrd="0" destOrd="0" presId="urn:microsoft.com/office/officeart/2005/8/layout/orgChart1"/>
    <dgm:cxn modelId="{25C9C6B5-FCF1-4271-8D32-756F61C3A912}" type="presOf" srcId="{E15B2A7C-4D01-4A37-8C70-BED1E66D83AA}" destId="{EA8207DB-939C-4ACC-BA04-505B36416C56}" srcOrd="0" destOrd="0" presId="urn:microsoft.com/office/officeart/2005/8/layout/orgChart1"/>
    <dgm:cxn modelId="{C3C9E809-85E4-4423-9EFD-8D6ADD9EA6B4}" type="presOf" srcId="{473E6139-E970-4901-8677-AD4C388E6440}" destId="{9763D9CA-6A26-4F17-9B5C-F71D0E52319C}" srcOrd="1" destOrd="0" presId="urn:microsoft.com/office/officeart/2005/8/layout/orgChart1"/>
    <dgm:cxn modelId="{7CB59730-12A6-42CE-8912-F2F245258744}" srcId="{88CF20DC-FF27-4E9B-853B-31CD1B34BB4A}" destId="{7F5FB393-52FF-49D6-BE4F-60ECBFD6D334}" srcOrd="2" destOrd="0" parTransId="{E15B2A7C-4D01-4A37-8C70-BED1E66D83AA}" sibTransId="{23A70113-8C3B-4F1C-973C-47095A852DE5}"/>
    <dgm:cxn modelId="{7B193A9B-3F0A-415B-A811-45FCE9A1C091}" type="presParOf" srcId="{3D44FD31-5A53-483A-87BF-04F144831BB7}" destId="{AF8CF80F-9D1B-4507-9710-ED2CF64D6ED0}" srcOrd="0" destOrd="0" presId="urn:microsoft.com/office/officeart/2005/8/layout/orgChart1"/>
    <dgm:cxn modelId="{FFF87E9C-04BE-42D8-9161-B194AAC028A0}" type="presParOf" srcId="{AF8CF80F-9D1B-4507-9710-ED2CF64D6ED0}" destId="{D5BE549A-0B8B-4941-AD64-838FDE55C3C4}" srcOrd="0" destOrd="0" presId="urn:microsoft.com/office/officeart/2005/8/layout/orgChart1"/>
    <dgm:cxn modelId="{0C892A1C-8C9F-43E6-98D1-E5E9CAEAE26F}" type="presParOf" srcId="{D5BE549A-0B8B-4941-AD64-838FDE55C3C4}" destId="{A78FBCEC-7603-45D9-ABBA-D2FBF554B9A5}" srcOrd="0" destOrd="0" presId="urn:microsoft.com/office/officeart/2005/8/layout/orgChart1"/>
    <dgm:cxn modelId="{BC4DACEE-6A92-487E-B5FC-D3B11381A6EF}" type="presParOf" srcId="{D5BE549A-0B8B-4941-AD64-838FDE55C3C4}" destId="{C875FAE4-292E-4732-BA08-ADBD30863B2F}" srcOrd="1" destOrd="0" presId="urn:microsoft.com/office/officeart/2005/8/layout/orgChart1"/>
    <dgm:cxn modelId="{053782AC-CABC-48C1-8D4C-E3A6F7AD911D}" type="presParOf" srcId="{AF8CF80F-9D1B-4507-9710-ED2CF64D6ED0}" destId="{1C985B07-0628-4AE5-B8FE-133AD7223C50}" srcOrd="1" destOrd="0" presId="urn:microsoft.com/office/officeart/2005/8/layout/orgChart1"/>
    <dgm:cxn modelId="{82876007-4488-4010-81F7-EC2501DB10C3}" type="presParOf" srcId="{1C985B07-0628-4AE5-B8FE-133AD7223C50}" destId="{84814BB5-CE05-401B-A63E-FC5A1C3ED59D}" srcOrd="0" destOrd="0" presId="urn:microsoft.com/office/officeart/2005/8/layout/orgChart1"/>
    <dgm:cxn modelId="{E1CC0D69-BC89-4447-967C-3E1CF66306EA}" type="presParOf" srcId="{1C985B07-0628-4AE5-B8FE-133AD7223C50}" destId="{BEE3E734-13C0-4F2B-99C7-22BBCDD6FFF8}" srcOrd="1" destOrd="0" presId="urn:microsoft.com/office/officeart/2005/8/layout/orgChart1"/>
    <dgm:cxn modelId="{028A05EA-6084-427D-9C8D-F109FADE6D76}" type="presParOf" srcId="{BEE3E734-13C0-4F2B-99C7-22BBCDD6FFF8}" destId="{36711711-C7C7-4EB9-A053-30E3A510AB46}" srcOrd="0" destOrd="0" presId="urn:microsoft.com/office/officeart/2005/8/layout/orgChart1"/>
    <dgm:cxn modelId="{252A50F2-1197-41FA-A25F-FA5620FD959D}" type="presParOf" srcId="{36711711-C7C7-4EB9-A053-30E3A510AB46}" destId="{B8B7790D-B4E4-4B86-96AC-CC35E5DD3568}" srcOrd="0" destOrd="0" presId="urn:microsoft.com/office/officeart/2005/8/layout/orgChart1"/>
    <dgm:cxn modelId="{648ACB19-EAC9-4CCE-86E4-CD35CD7C8323}" type="presParOf" srcId="{36711711-C7C7-4EB9-A053-30E3A510AB46}" destId="{54351459-4A1C-4CF2-9992-DE0FF06DC750}" srcOrd="1" destOrd="0" presId="urn:microsoft.com/office/officeart/2005/8/layout/orgChart1"/>
    <dgm:cxn modelId="{9242C936-1CB3-40B6-87D4-F55438E0A12F}" type="presParOf" srcId="{BEE3E734-13C0-4F2B-99C7-22BBCDD6FFF8}" destId="{22515A23-D778-4D1A-9979-E4F5A41AF2F0}" srcOrd="1" destOrd="0" presId="urn:microsoft.com/office/officeart/2005/8/layout/orgChart1"/>
    <dgm:cxn modelId="{A2ACC3A9-0EF5-4CAC-A9A6-3DEA5824BCE3}" type="presParOf" srcId="{BEE3E734-13C0-4F2B-99C7-22BBCDD6FFF8}" destId="{BE573A4A-57F3-45D2-9D7B-A6F001AE6AAF}" srcOrd="2" destOrd="0" presId="urn:microsoft.com/office/officeart/2005/8/layout/orgChart1"/>
    <dgm:cxn modelId="{AF3454A1-943B-46EF-8050-EA04464C1DA7}" type="presParOf" srcId="{1C985B07-0628-4AE5-B8FE-133AD7223C50}" destId="{B86B246A-6DE4-4D02-B764-75B6602C7D13}" srcOrd="2" destOrd="0" presId="urn:microsoft.com/office/officeart/2005/8/layout/orgChart1"/>
    <dgm:cxn modelId="{9D32E116-D28B-48DC-8FC8-05EB824D6568}" type="presParOf" srcId="{1C985B07-0628-4AE5-B8FE-133AD7223C50}" destId="{7F0DD7E4-E3AD-4E92-93DF-ACAC91556C2F}" srcOrd="3" destOrd="0" presId="urn:microsoft.com/office/officeart/2005/8/layout/orgChart1"/>
    <dgm:cxn modelId="{DB14F0F1-EF2F-4CAA-8B49-BC66390917C5}" type="presParOf" srcId="{7F0DD7E4-E3AD-4E92-93DF-ACAC91556C2F}" destId="{B1FA0A0A-5F55-4621-8396-34AC9F6036B6}" srcOrd="0" destOrd="0" presId="urn:microsoft.com/office/officeart/2005/8/layout/orgChart1"/>
    <dgm:cxn modelId="{74757D31-8551-4B3B-AF22-AE2A84F21237}" type="presParOf" srcId="{B1FA0A0A-5F55-4621-8396-34AC9F6036B6}" destId="{2E49B802-5BE5-4022-8BAC-4188E3559D6C}" srcOrd="0" destOrd="0" presId="urn:microsoft.com/office/officeart/2005/8/layout/orgChart1"/>
    <dgm:cxn modelId="{8DB45F7D-D582-40FC-84EC-61ED1D54D5C0}" type="presParOf" srcId="{B1FA0A0A-5F55-4621-8396-34AC9F6036B6}" destId="{9763D9CA-6A26-4F17-9B5C-F71D0E52319C}" srcOrd="1" destOrd="0" presId="urn:microsoft.com/office/officeart/2005/8/layout/orgChart1"/>
    <dgm:cxn modelId="{1A6394CC-AE9A-447C-98F6-4BB1E8DB648F}" type="presParOf" srcId="{7F0DD7E4-E3AD-4E92-93DF-ACAC91556C2F}" destId="{55F0BB60-A873-4B26-9490-B37748DB03D1}" srcOrd="1" destOrd="0" presId="urn:microsoft.com/office/officeart/2005/8/layout/orgChart1"/>
    <dgm:cxn modelId="{9E781F6E-7EE2-41F2-B416-06D6EE6A91C1}" type="presParOf" srcId="{7F0DD7E4-E3AD-4E92-93DF-ACAC91556C2F}" destId="{13F46DCF-1F72-42FD-B542-BA9DB5897132}" srcOrd="2" destOrd="0" presId="urn:microsoft.com/office/officeart/2005/8/layout/orgChart1"/>
    <dgm:cxn modelId="{7FED0CDD-EDAF-4156-B39C-980F53B0975F}" type="presParOf" srcId="{1C985B07-0628-4AE5-B8FE-133AD7223C50}" destId="{EA8207DB-939C-4ACC-BA04-505B36416C56}" srcOrd="4" destOrd="0" presId="urn:microsoft.com/office/officeart/2005/8/layout/orgChart1"/>
    <dgm:cxn modelId="{DD83B276-12E7-4BD8-81D6-259FF745DCD4}" type="presParOf" srcId="{1C985B07-0628-4AE5-B8FE-133AD7223C50}" destId="{AFAF7BAD-8F72-478E-A7B9-EAF9A7DAE4C2}" srcOrd="5" destOrd="0" presId="urn:microsoft.com/office/officeart/2005/8/layout/orgChart1"/>
    <dgm:cxn modelId="{7B289534-698D-484B-B2E7-9AEE765B6EFF}" type="presParOf" srcId="{AFAF7BAD-8F72-478E-A7B9-EAF9A7DAE4C2}" destId="{C64ADB3E-C074-4E0B-BB7B-3E8CEF3732CA}" srcOrd="0" destOrd="0" presId="urn:microsoft.com/office/officeart/2005/8/layout/orgChart1"/>
    <dgm:cxn modelId="{73ACBC1B-5D4B-4873-9E65-8EBE6BC958F2}" type="presParOf" srcId="{C64ADB3E-C074-4E0B-BB7B-3E8CEF3732CA}" destId="{5621BD2B-DC00-4A51-BC47-9B1312BF8854}" srcOrd="0" destOrd="0" presId="urn:microsoft.com/office/officeart/2005/8/layout/orgChart1"/>
    <dgm:cxn modelId="{CA12BF2B-18F1-46CF-98EC-6AA594442B02}" type="presParOf" srcId="{C64ADB3E-C074-4E0B-BB7B-3E8CEF3732CA}" destId="{8AE15E4A-7D30-4AB4-8E85-6B10AF1C6025}" srcOrd="1" destOrd="0" presId="urn:microsoft.com/office/officeart/2005/8/layout/orgChart1"/>
    <dgm:cxn modelId="{CE4C99E9-EA41-47BE-9015-9CA327E51D96}" type="presParOf" srcId="{AFAF7BAD-8F72-478E-A7B9-EAF9A7DAE4C2}" destId="{3A263B1B-8BF2-4154-A2B1-15239F440305}" srcOrd="1" destOrd="0" presId="urn:microsoft.com/office/officeart/2005/8/layout/orgChart1"/>
    <dgm:cxn modelId="{4C931F71-A9C5-4470-9B1B-2ABDAB6B4A0B}" type="presParOf" srcId="{AFAF7BAD-8F72-478E-A7B9-EAF9A7DAE4C2}" destId="{0D9AA274-8F39-412E-AA5A-F2EB7D951AE5}" srcOrd="2" destOrd="0" presId="urn:microsoft.com/office/officeart/2005/8/layout/orgChart1"/>
    <dgm:cxn modelId="{8911DCA3-4068-4B1F-91FC-21D8E3F1B879}" type="presParOf" srcId="{AF8CF80F-9D1B-4507-9710-ED2CF64D6ED0}" destId="{4FBC9FE0-5084-4543-9ADD-2E591B538886}" srcOrd="2" destOrd="0" presId="urn:microsoft.com/office/officeart/2005/8/layout/orgChart1"/>
  </dgm:cxnLst>
  <dgm:bg/>
  <dgm:whole>
    <a:ln w="9525" cap="flat" cmpd="sng" algn="ctr">
      <a:solidFill>
        <a:srgbClr val="002060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0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2450" y="0"/>
            <a:ext cx="43084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21438"/>
            <a:ext cx="431006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2450" y="6421438"/>
            <a:ext cx="43084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0B7D52-C423-4669-9513-7F806FF1D6B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23461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0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2450" y="0"/>
            <a:ext cx="43084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08000"/>
            <a:ext cx="33797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363" y="3211513"/>
            <a:ext cx="7953375" cy="304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21438"/>
            <a:ext cx="431006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450" y="6421438"/>
            <a:ext cx="43084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6DE1CC-4DDE-40A9-9816-F89A1F136B5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77215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F59A9A-8995-4278-BCA6-2007C57C2AF1}" type="slidenum">
              <a:rPr lang="hu-HU" altLang="hu-HU" sz="1200" smtClean="0"/>
              <a:pPr/>
              <a:t>1</a:t>
            </a:fld>
            <a:endParaRPr lang="hu-HU" altLang="hu-HU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481728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8ADA46-A2D5-4896-9F4D-6FBA51D590F9}" type="slidenum">
              <a:rPr lang="hu-HU" altLang="hu-HU" sz="1200" smtClean="0"/>
              <a:pPr/>
              <a:t>21</a:t>
            </a:fld>
            <a:endParaRPr lang="hu-HU" altLang="hu-HU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363" y="3211513"/>
            <a:ext cx="7953375" cy="304323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6088"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380864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C8ADA46-A2D5-4896-9F4D-6FBA51D590F9}" type="slidenum">
              <a:rPr lang="hu-HU" altLang="hu-HU" sz="1200" smtClean="0"/>
              <a:pPr/>
              <a:t>22</a:t>
            </a:fld>
            <a:endParaRPr lang="hu-HU" altLang="hu-HU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363" y="3211513"/>
            <a:ext cx="7953375" cy="304323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6088"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38086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1CAD4-9E5A-4B7D-8C57-D61696F69C2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12820718"/>
      </p:ext>
    </p:extLst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38684-0C86-457B-B5B6-8266989CA1F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06124444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8D03-8881-4D83-93DB-B3879E178AE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45097676"/>
      </p:ext>
    </p:extLst>
  </p:cSld>
  <p:clrMapOvr>
    <a:masterClrMapping/>
  </p:clrMapOvr>
  <p:transition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Cím és szerkezeti vagy szervezeti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martArt-ábra helye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79C07-1E27-40E5-845D-032BE278C4C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3600026"/>
      </p:ext>
    </p:extLst>
  </p:cSld>
  <p:clrMapOvr>
    <a:masterClrMapping/>
  </p:clrMapOvr>
  <p:transition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94276-73E6-490C-B79E-D8BDE8F3F12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59379927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E6157-FEAF-4F5B-82DD-0FB20A4D958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06572477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3E816-FF29-41DA-8F03-A1EEABA6948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175517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D8953-AAFB-4D43-8A55-5B18512934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5383029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49578-417C-4CFB-ABDE-ACC4458B4EF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61915267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44496-5177-48B2-BCEE-F04B2CA2D5E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71566502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AB01C-9E4E-4D05-AE16-B5B86E5FE8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88709465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943F8-14EC-4EA0-8B94-674A395BE2A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26944307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F58B3-E47E-48C0-9681-C56615670D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0900022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EBED0F1-730B-45C6-8D5F-04C32018076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cover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alyavalasztasSKI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609600"/>
            <a:ext cx="8748588" cy="2171700"/>
          </a:xfrm>
        </p:spPr>
        <p:txBody>
          <a:bodyPr anchor="ctr"/>
          <a:lstStyle/>
          <a:p>
            <a:pPr eaLnBrk="1" hangingPunct="1"/>
            <a:r>
              <a:rPr lang="hu-HU" altLang="hu-HU" sz="3600" b="1" dirty="0" smtClean="0"/>
              <a:t> </a:t>
            </a:r>
            <a:br>
              <a:rPr lang="hu-HU" altLang="hu-HU" sz="3600" b="1" dirty="0" smtClean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/>
              <a:t/>
            </a:r>
            <a:br>
              <a:rPr lang="hu-HU" altLang="hu-HU" sz="3600" b="1" dirty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/>
              <a:t/>
            </a:r>
            <a:br>
              <a:rPr lang="hu-HU" altLang="hu-HU" sz="3600" b="1" dirty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/>
              <a:t/>
            </a:r>
            <a:br>
              <a:rPr lang="hu-HU" altLang="hu-HU" sz="3600" b="1" dirty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/>
              <a:t/>
            </a:r>
            <a:br>
              <a:rPr lang="hu-HU" altLang="hu-HU" sz="3600" b="1" dirty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7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Segítünk a döntésben!</a:t>
            </a:r>
            <a:r>
              <a:rPr lang="hu-HU" altLang="hu-HU" sz="7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altLang="hu-HU" sz="7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3600" b="1" dirty="0" smtClean="0"/>
              <a:t/>
            </a:r>
            <a:br>
              <a:rPr lang="hu-HU" altLang="hu-HU" sz="3600" b="1" dirty="0" smtClean="0"/>
            </a:br>
            <a:r>
              <a:rPr lang="hu-HU" altLang="hu-HU" sz="4000" dirty="0" smtClean="0"/>
              <a:t/>
            </a:r>
            <a:br>
              <a:rPr lang="hu-HU" altLang="hu-HU" sz="4000" dirty="0" smtClean="0"/>
            </a:br>
            <a:endParaRPr lang="hu-HU" altLang="hu-HU" sz="4000" dirty="0" smtClean="0"/>
          </a:p>
        </p:txBody>
      </p:sp>
      <p:sp>
        <p:nvSpPr>
          <p:cNvPr id="2" name="Tartalom helye 1"/>
          <p:cNvSpPr>
            <a:spLocks noGrp="1"/>
          </p:cNvSpPr>
          <p:nvPr>
            <p:ph sz="half" idx="4294967295"/>
          </p:nvPr>
        </p:nvSpPr>
        <p:spPr>
          <a:xfrm>
            <a:off x="1" y="1268413"/>
            <a:ext cx="9144000" cy="2304603"/>
          </a:xfrm>
        </p:spPr>
        <p:txBody>
          <a:bodyPr/>
          <a:lstStyle/>
          <a:p>
            <a:pPr marL="0" indent="0">
              <a:buNone/>
            </a:pPr>
            <a:endParaRPr lang="hu-HU" sz="1000" dirty="0" smtClean="0"/>
          </a:p>
          <a:p>
            <a:pPr marL="0" indent="0" algn="ctr">
              <a:buNone/>
            </a:pPr>
            <a:r>
              <a:rPr lang="hu-HU" sz="5400" b="1" dirty="0" smtClean="0">
                <a:solidFill>
                  <a:srgbClr val="002060"/>
                </a:solidFill>
              </a:rPr>
              <a:t>PÁLYAVÁLASZTÁS?</a:t>
            </a:r>
          </a:p>
          <a:p>
            <a:pPr marL="0" indent="0" algn="ctr">
              <a:buNone/>
            </a:pPr>
            <a:r>
              <a:rPr lang="hu-HU" sz="5400" b="1" dirty="0" smtClean="0">
                <a:solidFill>
                  <a:srgbClr val="002060"/>
                </a:solidFill>
              </a:rPr>
              <a:t>SZAKMAVÁLASZTÁS?</a:t>
            </a:r>
          </a:p>
          <a:p>
            <a:pPr marL="0" indent="0" algn="ctr">
              <a:buNone/>
            </a:pPr>
            <a:endParaRPr lang="hu-HU" sz="2000" b="1" dirty="0">
              <a:solidFill>
                <a:srgbClr val="002060"/>
              </a:solidFill>
            </a:endParaRPr>
          </a:p>
        </p:txBody>
      </p:sp>
      <p:pic>
        <p:nvPicPr>
          <p:cNvPr id="5" name="Picture 56" descr="skiklogo átlátszó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350" y="113867"/>
            <a:ext cx="17272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9036050" cy="922114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b="1" dirty="0" smtClean="0">
                <a:solidFill>
                  <a:srgbClr val="002060"/>
                </a:solidFill>
              </a:rPr>
              <a:t>Pályaválasztásról, szakmákról fiataloknak</a:t>
            </a:r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641379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iránytű lehet a diákok kezében</a:t>
            </a:r>
          </a:p>
          <a:p>
            <a:pPr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szakképzésben rejlő lehetőségek, iskola típusok</a:t>
            </a:r>
          </a:p>
          <a:p>
            <a:pPr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Szakmák: mit-hol? </a:t>
            </a:r>
          </a:p>
          <a:p>
            <a:pPr lvl="1"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hiányszakmák</a:t>
            </a:r>
          </a:p>
          <a:p>
            <a:pPr lvl="1"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általános iskola után választható </a:t>
            </a:r>
          </a:p>
          <a:p>
            <a:pPr marL="457200" lvl="1" indent="0" eaLnBrk="1" hangingPunct="1">
              <a:buNone/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   szakmák</a:t>
            </a:r>
          </a:p>
          <a:p>
            <a:pPr lvl="1" eaLnBrk="1" hangingPunct="1">
              <a:defRPr/>
            </a:pPr>
            <a:r>
              <a:rPr lang="hu-HU" altLang="hu-HU" dirty="0">
                <a:solidFill>
                  <a:srgbClr val="002060"/>
                </a:solidFill>
              </a:rPr>
              <a:t>s</a:t>
            </a:r>
            <a:r>
              <a:rPr lang="hu-HU" altLang="hu-HU" dirty="0" smtClean="0">
                <a:solidFill>
                  <a:srgbClr val="002060"/>
                </a:solidFill>
              </a:rPr>
              <a:t>zakgimnáziumi ágazatok-szakmák</a:t>
            </a:r>
          </a:p>
          <a:p>
            <a:pPr lvl="1"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érettségi után választható szakmák</a:t>
            </a:r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585" y="3140968"/>
            <a:ext cx="2460570" cy="3717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58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9036050" cy="93662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>
                <a:solidFill>
                  <a:srgbClr val="002060"/>
                </a:solidFill>
              </a:rPr>
              <a:t>Somogyi 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Gazdaság </a:t>
            </a:r>
            <a:br>
              <a:rPr lang="hu-HU" altLang="hu-HU" sz="4000" b="1" dirty="0" smtClean="0">
                <a:solidFill>
                  <a:srgbClr val="002060"/>
                </a:solidFill>
              </a:rPr>
            </a:br>
            <a:r>
              <a:rPr lang="hu-HU" altLang="hu-HU" sz="4000" b="1" dirty="0" smtClean="0">
                <a:solidFill>
                  <a:srgbClr val="002060"/>
                </a:solidFill>
              </a:rPr>
              <a:t>pályaorientációs különszáma</a:t>
            </a:r>
            <a:endParaRPr lang="hu-HU" sz="4000" b="1" dirty="0" smtClean="0">
              <a:solidFill>
                <a:srgbClr val="002060"/>
              </a:solidFill>
            </a:endParaRP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>
          <a:xfrm>
            <a:off x="179512" y="1412875"/>
            <a:ext cx="8507288" cy="4713288"/>
          </a:xfrm>
        </p:spPr>
        <p:txBody>
          <a:bodyPr/>
          <a:lstStyle/>
          <a:p>
            <a:pPr algn="just" eaLnBrk="1" hangingPunct="1">
              <a:defRPr/>
            </a:pPr>
            <a:r>
              <a:rPr lang="hu-HU" altLang="hu-HU" sz="2800" dirty="0" smtClean="0">
                <a:solidFill>
                  <a:srgbClr val="002060"/>
                </a:solidFill>
              </a:rPr>
              <a:t>5. alkalommal már 3000 példányban jelenik meg </a:t>
            </a:r>
          </a:p>
          <a:p>
            <a:pPr algn="just" eaLnBrk="1" hangingPunct="1">
              <a:defRPr/>
            </a:pPr>
            <a:r>
              <a:rPr lang="hu-HU" altLang="hu-HU" sz="2800" dirty="0" smtClean="0">
                <a:solidFill>
                  <a:srgbClr val="002060"/>
                </a:solidFill>
              </a:rPr>
              <a:t>szakképzésben rejlő lehetőségek, iskola típusok</a:t>
            </a:r>
            <a:br>
              <a:rPr lang="hu-HU" altLang="hu-HU" sz="2800" dirty="0" smtClean="0">
                <a:solidFill>
                  <a:srgbClr val="002060"/>
                </a:solidFill>
              </a:rPr>
            </a:br>
            <a:r>
              <a:rPr lang="hu-HU" altLang="hu-HU" sz="2800" dirty="0" smtClean="0">
                <a:solidFill>
                  <a:srgbClr val="002060"/>
                </a:solidFill>
              </a:rPr>
              <a:t> ismertetése</a:t>
            </a:r>
          </a:p>
          <a:p>
            <a:pPr marL="457200" lvl="1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hiányszakmák </a:t>
            </a:r>
          </a:p>
          <a:p>
            <a:pPr marL="457200" lvl="1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szakmák , ágazatok bemutatása</a:t>
            </a:r>
          </a:p>
          <a:p>
            <a:pPr marL="457200" lvl="1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Somogy megyei szakközépiskolák</a:t>
            </a:r>
          </a:p>
          <a:p>
            <a:pPr marL="0" lvl="1" indent="0" algn="just" eaLnBrk="1" hangingPunct="1">
              <a:buNone/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     és szak-gimnáziumok bemutatkozása</a:t>
            </a:r>
          </a:p>
          <a:p>
            <a:pPr marL="4572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gyakorlati képzőhelyek bemutatkozása</a:t>
            </a:r>
          </a:p>
          <a:p>
            <a:pPr marL="4572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sikertörténetek-példaképek</a:t>
            </a:r>
          </a:p>
          <a:p>
            <a:pPr marL="342900" lvl="1" indent="-342900" eaLnBrk="1" hangingPunct="1">
              <a:buFontTx/>
              <a:buChar char="•"/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/>
          </a:p>
        </p:txBody>
      </p:sp>
      <p:pic>
        <p:nvPicPr>
          <p:cNvPr id="4" name="Picture 2" descr="C:\Users\user\AppData\Local\Microsoft\Windows\Temporary Internet Files\Content.Outlook\680VC1HZ\borito_terv_mod2-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019" y="2636912"/>
            <a:ext cx="2745981" cy="387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40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578850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>
                <a:solidFill>
                  <a:srgbClr val="002060"/>
                </a:solidFill>
              </a:rPr>
              <a:t>Szakma Sztár Fesztiválra 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/>
            </a:r>
            <a:br>
              <a:rPr lang="hu-HU" altLang="hu-HU" sz="4000" b="1" dirty="0" smtClean="0">
                <a:solidFill>
                  <a:srgbClr val="002060"/>
                </a:solidFill>
              </a:rPr>
            </a:br>
            <a:r>
              <a:rPr lang="hu-HU" altLang="hu-HU" sz="4000" b="1" dirty="0" smtClean="0">
                <a:solidFill>
                  <a:srgbClr val="002060"/>
                </a:solidFill>
              </a:rPr>
              <a:t>általános </a:t>
            </a:r>
            <a:r>
              <a:rPr lang="hu-HU" altLang="hu-HU" sz="4000" b="1" dirty="0">
                <a:solidFill>
                  <a:srgbClr val="002060"/>
                </a:solidFill>
              </a:rPr>
              <a:t>iskolások utaztatása</a:t>
            </a:r>
            <a:r>
              <a:rPr lang="hu-HU" altLang="hu-HU" sz="1100" b="1" dirty="0">
                <a:solidFill>
                  <a:schemeClr val="tx1"/>
                </a:solidFill>
              </a:rPr>
              <a:t/>
            </a:r>
            <a:br>
              <a:rPr lang="hu-HU" altLang="hu-HU" sz="1100" b="1" dirty="0">
                <a:solidFill>
                  <a:schemeClr val="tx1"/>
                </a:solidFill>
              </a:rPr>
            </a:br>
            <a:endParaRPr lang="hu-HU" sz="4000" b="1" dirty="0" smtClean="0">
              <a:solidFill>
                <a:schemeClr val="tx1"/>
              </a:solidFill>
            </a:endParaRP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>
          <a:xfrm>
            <a:off x="250825" y="1196752"/>
            <a:ext cx="8785225" cy="4929411"/>
          </a:xfrm>
        </p:spPr>
        <p:txBody>
          <a:bodyPr/>
          <a:lstStyle/>
          <a:p>
            <a:pPr algn="just"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Szakma Kiváló Tanulója és az Országos Szakmai Tanulmányi Verseny döntője</a:t>
            </a:r>
          </a:p>
          <a:p>
            <a:pPr algn="just"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Évente mintegy 300, továbbtanulás előtt álló  általános iskolás  részére biztosítjuk a részvételt (buszok, úti csomag)</a:t>
            </a:r>
          </a:p>
          <a:p>
            <a:pPr algn="just"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2019. áprilisában 12. alkalommal kerül megrendezésre</a:t>
            </a:r>
          </a:p>
          <a:p>
            <a:pPr eaLnBrk="1" hangingPunct="1">
              <a:defRPr/>
            </a:pPr>
            <a:r>
              <a:rPr lang="hu-HU" altLang="hu-HU" b="1" dirty="0" smtClean="0">
                <a:solidFill>
                  <a:srgbClr val="002060"/>
                </a:solidFill>
              </a:rPr>
              <a:t>Szlogen:</a:t>
            </a:r>
            <a:r>
              <a:rPr lang="hu-HU" altLang="hu-HU" sz="3600" b="1" dirty="0" smtClean="0">
                <a:solidFill>
                  <a:srgbClr val="002060"/>
                </a:solidFill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hu-HU" altLang="hu-HU" sz="3600" b="1" dirty="0" smtClean="0">
                <a:solidFill>
                  <a:srgbClr val="002060"/>
                </a:solidFill>
              </a:rPr>
              <a:t>		„A jó szakma felér</a:t>
            </a:r>
          </a:p>
          <a:p>
            <a:pPr marL="0" indent="0" eaLnBrk="1" hangingPunct="1">
              <a:buFontTx/>
              <a:buNone/>
              <a:defRPr/>
            </a:pPr>
            <a:r>
              <a:rPr lang="hu-HU" altLang="hu-HU" sz="3600" b="1" dirty="0" smtClean="0">
                <a:solidFill>
                  <a:srgbClr val="002060"/>
                </a:solidFill>
              </a:rPr>
              <a:t> 		egy diplomával!”</a:t>
            </a:r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/>
          </a:p>
        </p:txBody>
      </p:sp>
      <p:pic>
        <p:nvPicPr>
          <p:cNvPr id="23556" name="Picture 5" descr="C:\Users\user\Desktop\szktv 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591" y="4472889"/>
            <a:ext cx="2576513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33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>
                <a:solidFill>
                  <a:srgbClr val="002060"/>
                </a:solidFill>
              </a:rPr>
              <a:t>Tanácsadás személyesen, telefonon,</a:t>
            </a:r>
            <a:br>
              <a:rPr lang="hu-HU" altLang="hu-HU" sz="4000" b="1" dirty="0">
                <a:solidFill>
                  <a:srgbClr val="002060"/>
                </a:solidFill>
              </a:rPr>
            </a:br>
            <a:r>
              <a:rPr lang="hu-HU" altLang="hu-HU" sz="4000" b="1" dirty="0">
                <a:solidFill>
                  <a:srgbClr val="002060"/>
                </a:solidFill>
              </a:rPr>
              <a:t>   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e-mailben</a:t>
            </a:r>
            <a:endParaRPr lang="hu-HU" sz="40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002060"/>
                </a:solidFill>
              </a:rPr>
              <a:t>Pályaorientációs tanácsadó a </a:t>
            </a:r>
            <a:r>
              <a:rPr lang="hu-HU" dirty="0" err="1" smtClean="0">
                <a:solidFill>
                  <a:srgbClr val="002060"/>
                </a:solidFill>
              </a:rPr>
              <a:t>SKIK-nél</a:t>
            </a:r>
            <a:endParaRPr lang="hu-HU" dirty="0" smtClean="0">
              <a:solidFill>
                <a:srgbClr val="002060"/>
              </a:solidFill>
            </a:endParaRPr>
          </a:p>
          <a:p>
            <a:pPr marL="0" indent="0">
              <a:buFontTx/>
              <a:buNone/>
              <a:defRPr/>
            </a:pPr>
            <a:endParaRPr lang="hu-HU" sz="2800" dirty="0" smtClean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  <a:defRPr/>
            </a:pPr>
            <a:endParaRPr lang="hu-HU" sz="2800" dirty="0" smtClean="0">
              <a:latin typeface="Comic Sans MS" panose="030F0702030302020204" pitchFamily="66" charset="0"/>
            </a:endParaRPr>
          </a:p>
          <a:p>
            <a:pPr marL="457200" lvl="1" indent="0" algn="ctr">
              <a:buFontTx/>
              <a:buNone/>
              <a:defRPr/>
            </a:pPr>
            <a:r>
              <a:rPr lang="hu-HU" u="sng" dirty="0" smtClean="0">
                <a:solidFill>
                  <a:srgbClr val="002060"/>
                </a:solidFill>
              </a:rPr>
              <a:t>Elérhetőségei:</a:t>
            </a:r>
          </a:p>
          <a:p>
            <a:pPr marL="457200" lvl="1" indent="0" algn="ctr">
              <a:buFontTx/>
              <a:buNone/>
              <a:defRPr/>
            </a:pPr>
            <a:r>
              <a:rPr lang="hu-HU" dirty="0" smtClean="0">
                <a:solidFill>
                  <a:srgbClr val="002060"/>
                </a:solidFill>
              </a:rPr>
              <a:t>Kurucz János</a:t>
            </a:r>
          </a:p>
          <a:p>
            <a:pPr marL="914400" lvl="2" indent="0" algn="ctr">
              <a:buFontTx/>
              <a:buNone/>
              <a:defRPr/>
            </a:pPr>
            <a:r>
              <a:rPr lang="hu-HU" dirty="0" smtClean="0">
                <a:solidFill>
                  <a:srgbClr val="002060"/>
                </a:solidFill>
              </a:rPr>
              <a:t>Kaposvár, Anna u. 6.</a:t>
            </a:r>
          </a:p>
          <a:p>
            <a:pPr marL="914400" lvl="2" indent="0" algn="ctr">
              <a:buFontTx/>
              <a:buNone/>
              <a:defRPr/>
            </a:pPr>
            <a:r>
              <a:rPr lang="hu-HU" dirty="0" smtClean="0">
                <a:solidFill>
                  <a:srgbClr val="002060"/>
                </a:solidFill>
              </a:rPr>
              <a:t>tel.:82/501-031; 30/237-8007</a:t>
            </a:r>
          </a:p>
          <a:p>
            <a:pPr marL="914400" lvl="2" indent="0" algn="ctr">
              <a:buFontTx/>
              <a:buNone/>
              <a:defRPr/>
            </a:pPr>
            <a:r>
              <a:rPr lang="hu-HU" dirty="0" smtClean="0">
                <a:solidFill>
                  <a:srgbClr val="002060"/>
                </a:solidFill>
              </a:rPr>
              <a:t>e-mail: </a:t>
            </a:r>
            <a:r>
              <a:rPr lang="hu-HU" dirty="0" err="1" smtClean="0">
                <a:solidFill>
                  <a:srgbClr val="002060"/>
                </a:solidFill>
              </a:rPr>
              <a:t>szakkepzes</a:t>
            </a:r>
            <a:r>
              <a:rPr lang="hu-HU" dirty="0" smtClean="0">
                <a:solidFill>
                  <a:srgbClr val="002060"/>
                </a:solidFill>
              </a:rPr>
              <a:t>@</a:t>
            </a:r>
            <a:r>
              <a:rPr lang="hu-HU" dirty="0" err="1" smtClean="0">
                <a:solidFill>
                  <a:srgbClr val="002060"/>
                </a:solidFill>
              </a:rPr>
              <a:t>skik.hu</a:t>
            </a:r>
            <a:r>
              <a:rPr lang="hu-HU" dirty="0" smtClean="0">
                <a:solidFill>
                  <a:srgbClr val="002060"/>
                </a:solidFill>
              </a:rPr>
              <a:t>;  </a:t>
            </a:r>
            <a:r>
              <a:rPr lang="hu-HU" dirty="0" err="1" smtClean="0">
                <a:solidFill>
                  <a:srgbClr val="002060"/>
                </a:solidFill>
              </a:rPr>
              <a:t>jkurucz</a:t>
            </a:r>
            <a:r>
              <a:rPr lang="hu-HU" dirty="0" smtClean="0">
                <a:solidFill>
                  <a:srgbClr val="002060"/>
                </a:solidFill>
              </a:rPr>
              <a:t>@</a:t>
            </a:r>
            <a:r>
              <a:rPr lang="hu-HU" dirty="0" err="1" smtClean="0">
                <a:solidFill>
                  <a:srgbClr val="002060"/>
                </a:solidFill>
              </a:rPr>
              <a:t>skik.hu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26628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2667000"/>
            <a:ext cx="2030412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349500"/>
            <a:ext cx="2087562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53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100811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 err="1" smtClean="0">
                <a:solidFill>
                  <a:srgbClr val="002060"/>
                </a:solidFill>
              </a:rPr>
              <a:t>Facebook</a:t>
            </a:r>
            <a:endParaRPr lang="hu-HU" sz="4000" b="1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2952328"/>
          </a:xfrm>
          <a:solidFill>
            <a:srgbClr val="002060"/>
          </a:solidFill>
        </p:spPr>
        <p:txBody>
          <a:bodyPr/>
          <a:lstStyle/>
          <a:p>
            <a:pPr algn="ctr">
              <a:defRPr/>
            </a:pPr>
            <a:r>
              <a:rPr lang="hu-HU" dirty="0" smtClean="0">
                <a:solidFill>
                  <a:schemeClr val="bg1"/>
                </a:solidFill>
              </a:rPr>
              <a:t>Elindult a SKIK pályaválasztási </a:t>
            </a:r>
            <a:r>
              <a:rPr lang="hu-HU" dirty="0" err="1" smtClean="0">
                <a:solidFill>
                  <a:schemeClr val="bg1"/>
                </a:solidFill>
              </a:rPr>
              <a:t>Facebook</a:t>
            </a:r>
            <a:r>
              <a:rPr lang="hu-HU" dirty="0" smtClean="0">
                <a:solidFill>
                  <a:schemeClr val="bg1"/>
                </a:solidFill>
              </a:rPr>
              <a:t> oldala:</a:t>
            </a:r>
          </a:p>
          <a:p>
            <a:pPr marL="0" indent="0" algn="ctr">
              <a:buNone/>
              <a:defRPr/>
            </a:pPr>
            <a:r>
              <a:rPr lang="hu-HU" sz="3600" dirty="0" err="1" smtClean="0">
                <a:hlinkClick r:id="rId2"/>
              </a:rPr>
              <a:t>www.facebook.com</a:t>
            </a:r>
            <a:r>
              <a:rPr lang="hu-HU" sz="3600" dirty="0" smtClean="0">
                <a:hlinkClick r:id="rId2"/>
              </a:rPr>
              <a:t>/</a:t>
            </a:r>
            <a:r>
              <a:rPr lang="hu-HU" sz="3600" dirty="0" err="1" smtClean="0">
                <a:hlinkClick r:id="rId2"/>
              </a:rPr>
              <a:t>PalyavalasztasSKIK</a:t>
            </a:r>
            <a:endParaRPr lang="hu-HU" sz="3600" dirty="0" smtClean="0"/>
          </a:p>
          <a:p>
            <a:pPr marL="0" indent="0" algn="ctr">
              <a:buNone/>
              <a:defRPr/>
            </a:pPr>
            <a:endParaRPr lang="hu-HU" dirty="0">
              <a:solidFill>
                <a:srgbClr val="002060"/>
              </a:solidFill>
            </a:endParaRPr>
          </a:p>
          <a:p>
            <a:pPr>
              <a:defRPr/>
            </a:pPr>
            <a:endParaRPr lang="hu-HU" dirty="0" smtClean="0">
              <a:solidFill>
                <a:srgbClr val="002060"/>
              </a:solidFill>
            </a:endParaRPr>
          </a:p>
          <a:p>
            <a:pPr marL="0" indent="0" algn="ctr">
              <a:buFontTx/>
              <a:buNone/>
              <a:defRPr/>
            </a:pPr>
            <a:endParaRPr lang="hu-HU" sz="28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05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52128"/>
          </a:xfrm>
        </p:spPr>
        <p:txBody>
          <a:bodyPr/>
          <a:lstStyle/>
          <a:p>
            <a:pPr eaLnBrk="1" hangingPunct="1"/>
            <a:r>
              <a:rPr lang="hu-HU" altLang="hu-HU" sz="4000" b="1" dirty="0" smtClean="0">
                <a:solidFill>
                  <a:srgbClr val="002060"/>
                </a:solidFill>
              </a:rPr>
              <a:t>Továbbtanulási lehetőségek iskolatípus szerint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90468147"/>
              </p:ext>
            </p:extLst>
          </p:nvPr>
        </p:nvGraphicFramePr>
        <p:xfrm>
          <a:off x="685800" y="1772816"/>
          <a:ext cx="7772400" cy="4323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332656"/>
            <a:ext cx="8640960" cy="576334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hu-HU" altLang="hu-HU" sz="4000" b="1" dirty="0" smtClean="0">
                <a:solidFill>
                  <a:srgbClr val="002060"/>
                </a:solidFill>
              </a:rPr>
              <a:t>GIMNÁZIUM</a:t>
            </a:r>
            <a:r>
              <a:rPr lang="hu-HU" altLang="hu-HU" sz="4000" b="1" dirty="0" smtClean="0"/>
              <a:t> 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hu-HU" altLang="hu-HU" b="1" dirty="0" smtClean="0"/>
          </a:p>
          <a:p>
            <a:pPr eaLnBrk="1" hangingPunct="1">
              <a:lnSpc>
                <a:spcPct val="80000"/>
              </a:lnSpc>
            </a:pPr>
            <a:r>
              <a:rPr lang="hu-HU" altLang="hu-HU" sz="3200" dirty="0" smtClean="0">
                <a:solidFill>
                  <a:srgbClr val="002060"/>
                </a:solidFill>
              </a:rPr>
              <a:t>4 (-5 ) év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3200" dirty="0" smtClean="0">
                <a:solidFill>
                  <a:srgbClr val="002060"/>
                </a:solidFill>
              </a:rPr>
              <a:t>érettségi bizonyítvány szerezhető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dirty="0" smtClean="0">
                <a:solidFill>
                  <a:srgbClr val="002060"/>
                </a:solidFill>
              </a:rPr>
              <a:t>		</a:t>
            </a: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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	- további lehetőségek: - főiskola, egyetem </a:t>
            </a:r>
            <a:r>
              <a:rPr lang="hu-HU" altLang="hu-HU" b="1" dirty="0" smtClean="0">
                <a:solidFill>
                  <a:srgbClr val="002060"/>
                </a:solidFill>
                <a:sym typeface="Wingdings"/>
              </a:rPr>
              <a:t></a:t>
            </a:r>
            <a:endParaRPr lang="hu-HU" altLang="hu-HU" b="1" dirty="0" smtClean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				  	    - szakma tanulás </a:t>
            </a:r>
            <a:r>
              <a:rPr lang="hu-HU" altLang="hu-HU" b="1" dirty="0" smtClean="0">
                <a:solidFill>
                  <a:srgbClr val="002060"/>
                </a:solidFill>
                <a:sym typeface="Wingdings"/>
              </a:rPr>
              <a:t></a:t>
            </a:r>
            <a:endParaRPr lang="hu-HU" altLang="hu-HU" b="1" dirty="0" smtClean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				 	    - nem tanul tovább  </a:t>
            </a:r>
            <a:r>
              <a:rPr lang="hu-HU" altLang="hu-HU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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				Az elhelyezkedés szakmai végzettség 					nélkül szinte lehetetlen!</a:t>
            </a:r>
            <a:endParaRPr lang="hu-HU" altLang="hu-HU" sz="2400" dirty="0" smtClean="0">
              <a:solidFill>
                <a:srgbClr val="002060"/>
              </a:solidFill>
            </a:endParaRPr>
          </a:p>
        </p:txBody>
      </p:sp>
      <p:sp>
        <p:nvSpPr>
          <p:cNvPr id="2" name="Lefelé nyíl 1"/>
          <p:cNvSpPr/>
          <p:nvPr/>
        </p:nvSpPr>
        <p:spPr>
          <a:xfrm>
            <a:off x="5868144" y="4437112"/>
            <a:ext cx="484632" cy="489204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332656"/>
            <a:ext cx="8928992" cy="576334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hu-HU" altLang="hu-HU" sz="40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SZAKGIMNÁZIUM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hu-HU" altLang="hu-HU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(korábbi szakközépiskola)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4 +1 év</a:t>
            </a:r>
          </a:p>
          <a:p>
            <a:pPr eaLnBrk="1" hangingPunct="1">
              <a:lnSpc>
                <a:spcPct val="80000"/>
              </a:lnSpc>
            </a:pPr>
            <a:r>
              <a:rPr lang="hu-HU" altLang="hu-HU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Ágazati képzés </a:t>
            </a:r>
            <a:r>
              <a:rPr lang="hu-HU" altLang="hu-HU" sz="3200" dirty="0">
                <a:solidFill>
                  <a:srgbClr val="002060"/>
                </a:solidFill>
                <a:sym typeface="Wingdings" panose="05000000000000000000" pitchFamily="2" charset="2"/>
              </a:rPr>
              <a:t>+ </a:t>
            </a:r>
            <a:r>
              <a:rPr lang="hu-HU" altLang="hu-HU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szakma tanulás</a:t>
            </a:r>
          </a:p>
          <a:p>
            <a:pPr algn="just" eaLnBrk="1" hangingPunct="1">
              <a:lnSpc>
                <a:spcPct val="80000"/>
              </a:lnSpc>
            </a:pPr>
            <a:r>
              <a:rPr lang="hu-HU" altLang="hu-HU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12. évfolyam végén érettségi + </a:t>
            </a:r>
            <a:r>
              <a:rPr lang="hu-HU" altLang="hu-HU" dirty="0">
                <a:solidFill>
                  <a:srgbClr val="002060"/>
                </a:solidFill>
                <a:sym typeface="Wingdings" panose="05000000000000000000" pitchFamily="2" charset="2"/>
              </a:rPr>
              <a:t>OKJ-s </a:t>
            </a: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bizonyítvány a választható mellék-szakképesítésben </a:t>
            </a:r>
            <a:endParaRPr lang="hu-HU" altLang="hu-HU" sz="3200" dirty="0" smtClean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hu-HU" altLang="hu-HU" sz="3200" dirty="0" smtClean="0">
                <a:solidFill>
                  <a:srgbClr val="002060"/>
                </a:solidFill>
                <a:sym typeface="Wingdings" panose="05000000000000000000" pitchFamily="2" charset="2"/>
              </a:rPr>
              <a:t>5. évfolyamon technikusi, szakmai végzettség – OKJ-s bizonyítvány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	 		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	további lehetőségek: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u-HU" altLang="hu-HU" dirty="0">
                <a:solidFill>
                  <a:srgbClr val="002060"/>
                </a:solidFill>
                <a:sym typeface="Wingdings" panose="05000000000000000000" pitchFamily="2" charset="2"/>
              </a:rPr>
              <a:t>		</a:t>
            </a: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 - főiskola, egyetem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u-HU" altLang="hu-HU" dirty="0">
                <a:solidFill>
                  <a:srgbClr val="002060"/>
                </a:solidFill>
                <a:sym typeface="Wingdings" panose="05000000000000000000" pitchFamily="2" charset="2"/>
              </a:rPr>
              <a:t>	</a:t>
            </a: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	 - ráépülés vagy másodszakma 				   megszerzése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u-HU" altLang="hu-HU" dirty="0">
                <a:solidFill>
                  <a:srgbClr val="002060"/>
                </a:solidFill>
                <a:sym typeface="Wingdings" panose="05000000000000000000" pitchFamily="2" charset="2"/>
              </a:rPr>
              <a:t>	</a:t>
            </a:r>
            <a:r>
              <a:rPr lang="hu-HU" altLang="hu-HU" dirty="0" smtClean="0">
                <a:solidFill>
                  <a:srgbClr val="002060"/>
                </a:solidFill>
                <a:sym typeface="Wingdings" panose="05000000000000000000" pitchFamily="2" charset="2"/>
              </a:rPr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altLang="hu-HU" sz="2800" dirty="0" smtClean="0">
                <a:sym typeface="Wingdings" panose="05000000000000000000" pitchFamily="2" charset="2"/>
              </a:rPr>
              <a:t>				</a:t>
            </a:r>
            <a:endParaRPr lang="hu-HU" alt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151765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00811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 smtClean="0">
                <a:solidFill>
                  <a:srgbClr val="002060"/>
                </a:solidFill>
              </a:rPr>
              <a:t>SZAKKÖZÉPISKOLA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568952" cy="476287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korábbi </a:t>
            </a:r>
            <a:r>
              <a:rPr lang="hu-HU" altLang="hu-HU" dirty="0" err="1" smtClean="0">
                <a:solidFill>
                  <a:srgbClr val="002060"/>
                </a:solidFill>
                <a:latin typeface="+mj-lt"/>
              </a:rPr>
              <a:t>szakképzőiskola</a:t>
            </a:r>
            <a:endParaRPr lang="hu-HU" altLang="hu-HU" dirty="0" smtClean="0">
              <a:solidFill>
                <a:srgbClr val="002060"/>
              </a:solidFill>
              <a:latin typeface="+mj-lt"/>
            </a:endParaRPr>
          </a:p>
          <a:p>
            <a:pPr eaLnBrk="1" hangingPunct="1">
              <a:defRPr/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a középfokú szakképzés, szakmatanulás</a:t>
            </a:r>
          </a:p>
          <a:p>
            <a:pPr eaLnBrk="1" hangingPunct="1">
              <a:defRPr/>
            </a:pPr>
            <a:r>
              <a:rPr lang="hu-HU" altLang="hu-HU" b="1" dirty="0">
                <a:solidFill>
                  <a:srgbClr val="002060"/>
                </a:solidFill>
                <a:latin typeface="+mj-lt"/>
              </a:rPr>
              <a:t>3 éves</a:t>
            </a:r>
            <a:r>
              <a:rPr lang="hu-HU" altLang="hu-HU" dirty="0">
                <a:solidFill>
                  <a:srgbClr val="002060"/>
                </a:solidFill>
                <a:latin typeface="+mj-lt"/>
              </a:rPr>
              <a:t> duális </a:t>
            </a: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képzés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hu-HU" altLang="hu-HU" dirty="0">
                <a:solidFill>
                  <a:srgbClr val="002060"/>
                </a:solidFill>
                <a:latin typeface="+mj-lt"/>
              </a:rPr>
              <a:t> szakképzettséget (szakmát) ad – OKJ-s </a:t>
            </a: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bizonyítvány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hu-HU" altLang="hu-HU" dirty="0">
                <a:solidFill>
                  <a:srgbClr val="002060"/>
                </a:solidFill>
                <a:latin typeface="+mj-lt"/>
              </a:rPr>
              <a:t>+ 2 év alatt érettségi bizonyítvány </a:t>
            </a: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szerezhető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ingyenes a másodszakma megszerzése is esti képzésben</a:t>
            </a:r>
            <a:endParaRPr lang="hu-HU" altLang="hu-HU" dirty="0">
              <a:solidFill>
                <a:srgbClr val="002060"/>
              </a:solidFill>
              <a:latin typeface="+mj-lt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endParaRPr lang="hu-HU" altLang="hu-HU" sz="1200" dirty="0">
              <a:solidFill>
                <a:srgbClr val="002060"/>
              </a:solidFill>
              <a:latin typeface="+mj-lt"/>
            </a:endParaRPr>
          </a:p>
          <a:p>
            <a:pPr marL="0" indent="0" algn="ctr" eaLnBrk="1" hangingPunct="1">
              <a:buNone/>
              <a:defRPr/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Elhelyezkedési esélyek jók, különösen a keresett, hiányszakmákban!</a:t>
            </a:r>
            <a:r>
              <a:rPr lang="hu-HU" altLang="hu-HU" dirty="0" smtClean="0">
                <a:latin typeface="+mj-lt"/>
              </a:rPr>
              <a:t>		</a:t>
            </a:r>
            <a:endParaRPr lang="hu-HU" altLang="hu-HU" b="1" dirty="0" smtClean="0">
              <a:latin typeface="+mj-lt"/>
            </a:endParaRPr>
          </a:p>
          <a:p>
            <a:pPr eaLnBrk="1" hangingPunct="1">
              <a:buFontTx/>
              <a:buNone/>
              <a:defRPr/>
            </a:pPr>
            <a:r>
              <a:rPr lang="hu-HU" altLang="hu-HU" dirty="0" smtClean="0">
                <a:latin typeface="Comic Sans MS" panose="030F0702030302020204" pitchFamily="66" charset="0"/>
              </a:rPr>
              <a:t>		</a:t>
            </a:r>
          </a:p>
          <a:p>
            <a:pPr eaLnBrk="1" hangingPunct="1">
              <a:buFontTx/>
              <a:buNone/>
              <a:defRPr/>
            </a:pPr>
            <a:r>
              <a:rPr lang="hu-HU" altLang="hu-HU" dirty="0" smtClean="0">
                <a:latin typeface="Comic Sans MS" panose="030F0702030302020204" pitchFamily="66" charset="0"/>
              </a:rPr>
              <a:t>		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00811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 smtClean="0">
                <a:solidFill>
                  <a:srgbClr val="002060"/>
                </a:solidFill>
              </a:rPr>
              <a:t>Duális rendszerű szakképzés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062664" cy="468322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3 éves képzési forma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gyakorlatorientált képzés 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szakmai ismeretek túlsúlya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munkaerőpiac elvárásainak megfelelő tudás megszerzése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a gyakorlati képzés 1. évben tanműhelyben, majd a nyári gyakorlattól kezdődően külső gyakorlati képzőhelyen,  „éles” termelésben, tanulószerződéssel</a:t>
            </a:r>
            <a:endParaRPr lang="hu-HU" altLang="hu-HU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640"/>
            <a:ext cx="8856984" cy="1008112"/>
          </a:xfrm>
        </p:spPr>
        <p:txBody>
          <a:bodyPr/>
          <a:lstStyle/>
          <a:p>
            <a:pPr eaLnBrk="1" hangingPunct="1"/>
            <a:r>
              <a:rPr lang="hu-HU" altLang="hu-HU" sz="4000" b="1" dirty="0" smtClean="0">
                <a:solidFill>
                  <a:srgbClr val="002060"/>
                </a:solidFill>
              </a:rPr>
              <a:t>A kamara szerepe a szakképzésben I.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352928" cy="482724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</a:rPr>
              <a:t>gyakorlati képzőhelyek nyilvántartásba vétele, ellenőrzése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hu-HU" altLang="hu-HU" sz="1000" dirty="0" smtClean="0">
              <a:solidFill>
                <a:srgbClr val="002060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hu-HU" altLang="hu-HU" dirty="0">
                <a:solidFill>
                  <a:srgbClr val="002060"/>
                </a:solidFill>
              </a:rPr>
              <a:t>t</a:t>
            </a:r>
            <a:r>
              <a:rPr lang="hu-HU" altLang="hu-HU" dirty="0" smtClean="0">
                <a:solidFill>
                  <a:srgbClr val="002060"/>
                </a:solidFill>
              </a:rPr>
              <a:t>anulószerződések ellenjegyzése, nyilvántartása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hu-HU" altLang="hu-HU" sz="1000" dirty="0" smtClean="0">
              <a:solidFill>
                <a:srgbClr val="002060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hu-HU" altLang="hu-HU" dirty="0">
                <a:solidFill>
                  <a:srgbClr val="002060"/>
                </a:solidFill>
              </a:rPr>
              <a:t>s</a:t>
            </a:r>
            <a:r>
              <a:rPr lang="hu-HU" altLang="hu-HU" dirty="0" smtClean="0">
                <a:solidFill>
                  <a:srgbClr val="002060"/>
                </a:solidFill>
              </a:rPr>
              <a:t>zakképzési tanácsadás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hu-HU" altLang="hu-HU" sz="1000" dirty="0" smtClean="0">
              <a:solidFill>
                <a:srgbClr val="002060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</a:rPr>
              <a:t>szintvizsgák szervezése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  <a:buNone/>
            </a:pPr>
            <a:endParaRPr lang="hu-HU" altLang="hu-HU" sz="1000" dirty="0" smtClean="0">
              <a:solidFill>
                <a:srgbClr val="002060"/>
              </a:solidFill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</a:rPr>
              <a:t>szakmai tanulmányi versenyek elődöntőinek lebonyolítása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/>
          <a:lstStyle/>
          <a:p>
            <a:r>
              <a:rPr lang="hu-HU" altLang="hu-HU" sz="4000" b="1" dirty="0" smtClean="0">
                <a:solidFill>
                  <a:srgbClr val="002060"/>
                </a:solidFill>
              </a:rPr>
              <a:t>Tanulószerződés</a:t>
            </a:r>
          </a:p>
        </p:txBody>
      </p:sp>
      <p:sp>
        <p:nvSpPr>
          <p:cNvPr id="13315" name="Tartalom helye 2"/>
          <p:cNvSpPr>
            <a:spLocks noGrp="1"/>
          </p:cNvSpPr>
          <p:nvPr>
            <p:ph idx="1"/>
          </p:nvPr>
        </p:nvSpPr>
        <p:spPr>
          <a:xfrm>
            <a:off x="755576" y="1052736"/>
            <a:ext cx="7488832" cy="5184576"/>
          </a:xfrm>
        </p:spPr>
        <p:txBody>
          <a:bodyPr/>
          <a:lstStyle/>
          <a:p>
            <a:pPr algn="just"/>
            <a:r>
              <a:rPr lang="hu-HU" altLang="hu-HU" dirty="0" smtClean="0">
                <a:solidFill>
                  <a:srgbClr val="002060"/>
                </a:solidFill>
              </a:rPr>
              <a:t>a gazdálkodó vagy egyéb  szervezet köti </a:t>
            </a:r>
            <a:r>
              <a:rPr lang="hu-HU" altLang="hu-HU" dirty="0">
                <a:solidFill>
                  <a:srgbClr val="002060"/>
                </a:solidFill>
              </a:rPr>
              <a:t>a </a:t>
            </a:r>
            <a:r>
              <a:rPr lang="hu-HU" altLang="hu-HU" dirty="0" smtClean="0">
                <a:solidFill>
                  <a:srgbClr val="002060"/>
                </a:solidFill>
              </a:rPr>
              <a:t>tanulóval (kiskorú esetén szülő, gondviselő aláírása is szükséges)</a:t>
            </a:r>
          </a:p>
          <a:p>
            <a:pPr algn="just"/>
            <a:r>
              <a:rPr lang="hu-HU" altLang="hu-HU" dirty="0">
                <a:solidFill>
                  <a:srgbClr val="002060"/>
                </a:solidFill>
              </a:rPr>
              <a:t>a gyakorlati </a:t>
            </a:r>
            <a:r>
              <a:rPr lang="hu-HU" altLang="hu-HU" dirty="0" smtClean="0">
                <a:solidFill>
                  <a:srgbClr val="002060"/>
                </a:solidFill>
              </a:rPr>
              <a:t>képzés </a:t>
            </a:r>
            <a:r>
              <a:rPr lang="hu-HU" altLang="hu-HU" dirty="0">
                <a:solidFill>
                  <a:srgbClr val="002060"/>
                </a:solidFill>
              </a:rPr>
              <a:t>teljes idejére </a:t>
            </a:r>
            <a:r>
              <a:rPr lang="hu-HU" altLang="hu-HU" dirty="0" smtClean="0">
                <a:solidFill>
                  <a:srgbClr val="002060"/>
                </a:solidFill>
              </a:rPr>
              <a:t>szól</a:t>
            </a:r>
          </a:p>
          <a:p>
            <a:pPr algn="just"/>
            <a:r>
              <a:rPr lang="hu-HU" altLang="hu-HU" dirty="0" smtClean="0">
                <a:solidFill>
                  <a:srgbClr val="002060"/>
                </a:solidFill>
              </a:rPr>
              <a:t>kamarai ellenjegyzéssel válik érvényessé</a:t>
            </a:r>
          </a:p>
          <a:p>
            <a:pPr algn="just"/>
            <a:r>
              <a:rPr lang="hu-HU" altLang="hu-HU" dirty="0" smtClean="0">
                <a:solidFill>
                  <a:srgbClr val="002060"/>
                </a:solidFill>
              </a:rPr>
              <a:t>csak a kamara által nyilvántartásba vett és ellenőrzött képzőhelyen folyhat a képzés</a:t>
            </a:r>
          </a:p>
          <a:p>
            <a:pPr marL="0" indent="0">
              <a:buNone/>
            </a:pPr>
            <a:endParaRPr lang="hu-HU" altLang="hu-H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/>
          </p:nvPr>
        </p:nvSpPr>
        <p:spPr>
          <a:xfrm>
            <a:off x="467544" y="260649"/>
            <a:ext cx="8424936" cy="652909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t">
            <a:spAutoFit/>
          </a:bodyPr>
          <a:lstStyle/>
          <a:p>
            <a:pPr marL="341313" indent="-341313" defTabSz="449263" eaLnBrk="1" hangingPunct="1">
              <a:lnSpc>
                <a:spcPct val="80000"/>
              </a:lnSpc>
              <a:spcBef>
                <a:spcPts val="40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hu-HU" sz="1600" dirty="0" smtClean="0">
                <a:solidFill>
                  <a:schemeClr val="tx1"/>
                </a:solidFill>
              </a:rPr>
              <a:t>	</a:t>
            </a:r>
            <a:r>
              <a:rPr lang="en-GB" altLang="hu-HU" sz="4000" b="1" dirty="0" err="1" smtClean="0">
                <a:solidFill>
                  <a:srgbClr val="002060"/>
                </a:solidFill>
              </a:rPr>
              <a:t>Tanulói</a:t>
            </a:r>
            <a:r>
              <a:rPr lang="en-GB" altLang="hu-HU" sz="4000" b="1" dirty="0" smtClean="0">
                <a:solidFill>
                  <a:srgbClr val="002060"/>
                </a:solidFill>
              </a:rPr>
              <a:t> </a:t>
            </a:r>
            <a:r>
              <a:rPr lang="hu-HU" altLang="hu-HU" sz="4000" b="1" dirty="0">
                <a:solidFill>
                  <a:srgbClr val="002060"/>
                </a:solidFill>
              </a:rPr>
              <a:t>j</a:t>
            </a:r>
            <a:r>
              <a:rPr lang="en-GB" altLang="hu-HU" sz="4000" b="1" dirty="0" err="1" smtClean="0">
                <a:solidFill>
                  <a:srgbClr val="002060"/>
                </a:solidFill>
              </a:rPr>
              <a:t>uttatások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 I.</a:t>
            </a:r>
          </a:p>
          <a:p>
            <a:pPr marL="341313" indent="-341313" defTabSz="449263" eaLnBrk="1" hangingPunct="1">
              <a:lnSpc>
                <a:spcPct val="80000"/>
              </a:lnSpc>
              <a:spcBef>
                <a:spcPts val="50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800" b="1" dirty="0" smtClean="0">
              <a:solidFill>
                <a:schemeClr val="tx1"/>
              </a:solidFill>
            </a:endParaRPr>
          </a:p>
          <a:p>
            <a:pPr marL="341313" indent="-341313" defTabSz="449263" eaLnBrk="1" hangingPunct="1">
              <a:lnSpc>
                <a:spcPct val="80000"/>
              </a:lnSpc>
              <a:spcBef>
                <a:spcPts val="50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800" b="1" dirty="0">
              <a:solidFill>
                <a:schemeClr val="tx1"/>
              </a:solidFill>
            </a:endParaRPr>
          </a:p>
          <a:p>
            <a:pPr marL="341313" indent="-341313" defTabSz="449263" eaLnBrk="1" hangingPunct="1">
              <a:lnSpc>
                <a:spcPct val="80000"/>
              </a:lnSpc>
              <a:spcBef>
                <a:spcPts val="50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800" b="1" dirty="0" smtClean="0">
              <a:solidFill>
                <a:schemeClr val="tx1"/>
              </a:solidFill>
            </a:endParaRPr>
          </a:p>
          <a:p>
            <a:pPr algn="just" defTabSz="449263" eaLnBrk="1" hangingPunct="1">
              <a:lnSpc>
                <a:spcPct val="80000"/>
              </a:lnSpc>
              <a:spcBef>
                <a:spcPts val="500"/>
              </a:spcBef>
              <a:spcAft>
                <a:spcPts val="600"/>
              </a:spcAft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800" b="1" u="sng" dirty="0" smtClean="0">
                <a:solidFill>
                  <a:srgbClr val="002060"/>
                </a:solidFill>
                <a:latin typeface="+mn-lt"/>
              </a:rPr>
              <a:t>P</a:t>
            </a:r>
            <a:r>
              <a:rPr lang="en-GB" altLang="hu-HU" sz="2800" b="1" u="sng" dirty="0" err="1" smtClean="0">
                <a:solidFill>
                  <a:srgbClr val="002060"/>
                </a:solidFill>
                <a:latin typeface="+mn-lt"/>
              </a:rPr>
              <a:t>énzbeli</a:t>
            </a:r>
            <a:r>
              <a:rPr lang="en-GB" altLang="hu-HU" sz="2800" b="1" u="sng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GB" altLang="hu-HU" sz="2800" b="1" u="sng" dirty="0" err="1" smtClean="0">
                <a:solidFill>
                  <a:srgbClr val="002060"/>
                </a:solidFill>
                <a:latin typeface="+mn-lt"/>
              </a:rPr>
              <a:t>juttatás</a:t>
            </a:r>
            <a:r>
              <a:rPr lang="hu-HU" altLang="hu-HU" sz="2800" b="1" u="sng" dirty="0" smtClean="0">
                <a:solidFill>
                  <a:srgbClr val="002060"/>
                </a:solidFill>
                <a:latin typeface="+mn-lt"/>
              </a:rPr>
              <a:t> („ösztöndíj”)</a:t>
            </a:r>
            <a:r>
              <a:rPr lang="en-GB" altLang="hu-HU" sz="28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hu-HU" altLang="hu-HU" sz="2800" dirty="0" smtClean="0">
                <a:solidFill>
                  <a:srgbClr val="002060"/>
                </a:solidFill>
                <a:latin typeface="+mn-lt"/>
              </a:rPr>
              <a:t> a </a:t>
            </a:r>
            <a:r>
              <a:rPr lang="hu-HU" altLang="hu-HU" sz="2800" dirty="0">
                <a:solidFill>
                  <a:srgbClr val="002060"/>
                </a:solidFill>
                <a:latin typeface="+mn-lt"/>
              </a:rPr>
              <a:t>szakképzésről szóló </a:t>
            </a:r>
            <a:r>
              <a:rPr lang="hu-HU" altLang="hu-HU" sz="2800" dirty="0" smtClean="0">
                <a:solidFill>
                  <a:srgbClr val="002060"/>
                </a:solidFill>
                <a:latin typeface="+mn-lt"/>
              </a:rPr>
              <a:t>t</a:t>
            </a:r>
            <a:r>
              <a:rPr lang="en-GB" altLang="hu-HU" sz="2800" dirty="0" err="1" smtClean="0">
                <a:solidFill>
                  <a:srgbClr val="002060"/>
                </a:solidFill>
                <a:latin typeface="+mn-lt"/>
              </a:rPr>
              <a:t>örvény</a:t>
            </a:r>
            <a:r>
              <a:rPr lang="hu-HU" altLang="hu-HU" sz="2800" dirty="0" smtClean="0">
                <a:solidFill>
                  <a:srgbClr val="002060"/>
                </a:solidFill>
                <a:latin typeface="+mn-lt"/>
              </a:rPr>
              <a:t> alapján: </a:t>
            </a:r>
          </a:p>
          <a:p>
            <a:pPr algn="just" defTabSz="449263" eaLnBrk="1" hangingPunct="1">
              <a:lnSpc>
                <a:spcPct val="80000"/>
              </a:lnSpc>
              <a:spcBef>
                <a:spcPts val="500"/>
              </a:spcBef>
              <a:spcAft>
                <a:spcPts val="600"/>
              </a:spcAft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1000" dirty="0" smtClean="0">
              <a:solidFill>
                <a:srgbClr val="002060"/>
              </a:solidFill>
              <a:latin typeface="+mn-lt"/>
            </a:endParaRPr>
          </a:p>
          <a:p>
            <a:pPr marL="457200" indent="-457200" algn="just" defTabSz="449263" eaLnBrk="1" hangingPunct="1">
              <a:lnSpc>
                <a:spcPct val="8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800" dirty="0" smtClean="0">
                <a:solidFill>
                  <a:srgbClr val="002060"/>
                </a:solidFill>
                <a:latin typeface="+mn-lt"/>
              </a:rPr>
              <a:t>havonta a </a:t>
            </a:r>
            <a:r>
              <a:rPr lang="hu-HU" sz="2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minimálbér </a:t>
            </a:r>
            <a:r>
              <a:rPr lang="hu-HU" sz="2800" b="1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15%-a x szakma </a:t>
            </a:r>
            <a:r>
              <a:rPr lang="hu-HU" sz="2800" b="1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szorzó  </a:t>
            </a: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(gyakorlati idő aránya alapján )</a:t>
            </a:r>
          </a:p>
          <a:p>
            <a:pPr algn="just" defTabSz="449263" eaLnBrk="1" hangingPunct="1">
              <a:lnSpc>
                <a:spcPct val="80000"/>
              </a:lnSpc>
              <a:spcBef>
                <a:spcPts val="500"/>
              </a:spcBef>
              <a:spcAft>
                <a:spcPts val="600"/>
              </a:spcAft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sz="1000" dirty="0" smtClean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algn="just" defTabSz="449263" eaLnBrk="1" hangingPunct="1">
              <a:lnSpc>
                <a:spcPct val="8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folyamatosan, mind a </a:t>
            </a:r>
            <a:r>
              <a:rPr lang="hu-HU" sz="28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12 </a:t>
            </a: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hónapra jár </a:t>
            </a:r>
          </a:p>
          <a:p>
            <a:pPr marL="457200" indent="-457200" algn="just" defTabSz="449263" eaLnBrk="1" hangingPunct="1">
              <a:lnSpc>
                <a:spcPct val="8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sz="1000" dirty="0" smtClean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marL="342900" lvl="1" indent="-342900" algn="just" defTabSz="449263" eaLnBrk="1" hangingPunct="1">
              <a:lnSpc>
                <a:spcPct val="8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szja vonzata nincs, de 19,5 % </a:t>
            </a:r>
            <a:r>
              <a:rPr lang="hu-HU" altLang="hu-HU" sz="2800" dirty="0" smtClean="0">
                <a:solidFill>
                  <a:srgbClr val="002060"/>
                </a:solidFill>
              </a:rPr>
              <a:t>szociális hozzájárulási adó </a:t>
            </a:r>
            <a:r>
              <a:rPr lang="en-GB" altLang="hu-HU" sz="2800" dirty="0" err="1" smtClean="0">
                <a:solidFill>
                  <a:srgbClr val="002060"/>
                </a:solidFill>
              </a:rPr>
              <a:t>terheli</a:t>
            </a:r>
            <a:r>
              <a:rPr lang="en-GB" altLang="hu-HU" sz="2800" dirty="0" smtClean="0">
                <a:solidFill>
                  <a:srgbClr val="002060"/>
                </a:solidFill>
              </a:rPr>
              <a:t> a </a:t>
            </a:r>
            <a:r>
              <a:rPr lang="en-GB" altLang="hu-HU" sz="2800" dirty="0" err="1" smtClean="0">
                <a:solidFill>
                  <a:srgbClr val="002060"/>
                </a:solidFill>
              </a:rPr>
              <a:t>foglalkoztató</a:t>
            </a:r>
            <a:r>
              <a:rPr lang="en-GB" altLang="hu-HU" sz="2800" dirty="0" smtClean="0">
                <a:solidFill>
                  <a:srgbClr val="002060"/>
                </a:solidFill>
              </a:rPr>
              <a:t> </a:t>
            </a:r>
            <a:r>
              <a:rPr lang="en-GB" altLang="hu-HU" sz="2800" dirty="0" err="1" smtClean="0">
                <a:solidFill>
                  <a:srgbClr val="002060"/>
                </a:solidFill>
              </a:rPr>
              <a:t>oldaláról</a:t>
            </a:r>
            <a:r>
              <a:rPr lang="hu-HU" altLang="hu-HU" sz="2800" dirty="0" smtClean="0">
                <a:solidFill>
                  <a:srgbClr val="002060"/>
                </a:solidFill>
              </a:rPr>
              <a:t> és 17 % a levonás (</a:t>
            </a:r>
            <a:r>
              <a:rPr lang="en-GB" altLang="hu-HU" sz="2800" dirty="0" err="1" smtClean="0">
                <a:solidFill>
                  <a:srgbClr val="002060"/>
                </a:solidFill>
              </a:rPr>
              <a:t>egészség</a:t>
            </a:r>
            <a:r>
              <a:rPr lang="en-GB" altLang="hu-HU" sz="2800" dirty="0" smtClean="0">
                <a:solidFill>
                  <a:srgbClr val="002060"/>
                </a:solidFill>
              </a:rPr>
              <a:t>- a </a:t>
            </a:r>
            <a:r>
              <a:rPr lang="en-GB" altLang="hu-HU" sz="2800" dirty="0" err="1" smtClean="0">
                <a:solidFill>
                  <a:srgbClr val="002060"/>
                </a:solidFill>
              </a:rPr>
              <a:t>nyugdíjbiztosítási</a:t>
            </a:r>
            <a:r>
              <a:rPr lang="en-GB" altLang="hu-HU" sz="2800" dirty="0" smtClean="0">
                <a:solidFill>
                  <a:srgbClr val="002060"/>
                </a:solidFill>
              </a:rPr>
              <a:t> </a:t>
            </a:r>
            <a:r>
              <a:rPr lang="en-GB" altLang="hu-HU" sz="2800" dirty="0" err="1" smtClean="0">
                <a:solidFill>
                  <a:srgbClr val="002060"/>
                </a:solidFill>
              </a:rPr>
              <a:t>járulék</a:t>
            </a:r>
            <a:r>
              <a:rPr lang="hu-HU" altLang="hu-HU" sz="2800" dirty="0" smtClean="0">
                <a:solidFill>
                  <a:srgbClr val="002060"/>
                </a:solidFill>
              </a:rPr>
              <a:t>)</a:t>
            </a:r>
          </a:p>
          <a:p>
            <a:pPr marL="342900" lvl="1" indent="-342900" algn="l" defTabSz="4492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sz="2800" dirty="0">
              <a:latin typeface="+mn-lt"/>
              <a:cs typeface="Arial" panose="020B0604020202020204" pitchFamily="34" charset="0"/>
            </a:endParaRPr>
          </a:p>
          <a:p>
            <a:pPr marL="342900" lvl="1" indent="-342900" algn="l" defTabSz="4492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 defTabSz="4492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1313" indent="-341313" algn="l" defTabSz="449263" eaLnBrk="1" hangingPunct="1">
              <a:lnSpc>
                <a:spcPct val="80000"/>
              </a:lnSpc>
              <a:spcBef>
                <a:spcPts val="50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>
                <a:solidFill>
                  <a:schemeClr val="tx1"/>
                </a:solidFill>
              </a:rPr>
              <a:t>		</a:t>
            </a:r>
            <a:endParaRPr lang="en-GB" altLang="hu-HU" sz="2000" b="1" u="sn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/>
          </p:nvPr>
        </p:nvSpPr>
        <p:spPr>
          <a:xfrm>
            <a:off x="467544" y="260649"/>
            <a:ext cx="8424936" cy="726929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 anchor="t">
            <a:spAutoFit/>
          </a:bodyPr>
          <a:lstStyle/>
          <a:p>
            <a:pPr marL="341313" indent="-341313" defTabSz="449263" eaLnBrk="1" hangingPunct="1">
              <a:lnSpc>
                <a:spcPct val="80000"/>
              </a:lnSpc>
              <a:spcBef>
                <a:spcPts val="40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hu-HU" sz="1600" dirty="0" smtClean="0">
                <a:solidFill>
                  <a:schemeClr val="tx1"/>
                </a:solidFill>
              </a:rPr>
              <a:t>	</a:t>
            </a:r>
            <a:r>
              <a:rPr lang="en-GB" altLang="hu-HU" sz="4000" b="1" dirty="0" err="1" smtClean="0">
                <a:solidFill>
                  <a:srgbClr val="002060"/>
                </a:solidFill>
              </a:rPr>
              <a:t>Tanulói</a:t>
            </a:r>
            <a:r>
              <a:rPr lang="en-GB" altLang="hu-HU" sz="4000" b="1" dirty="0" smtClean="0">
                <a:solidFill>
                  <a:srgbClr val="002060"/>
                </a:solidFill>
              </a:rPr>
              <a:t> </a:t>
            </a:r>
            <a:r>
              <a:rPr lang="hu-HU" altLang="hu-HU" sz="4000" b="1" dirty="0">
                <a:solidFill>
                  <a:srgbClr val="002060"/>
                </a:solidFill>
              </a:rPr>
              <a:t>j</a:t>
            </a:r>
            <a:r>
              <a:rPr lang="en-GB" altLang="hu-HU" sz="4000" b="1" dirty="0" err="1" smtClean="0">
                <a:solidFill>
                  <a:srgbClr val="002060"/>
                </a:solidFill>
              </a:rPr>
              <a:t>uttatások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 II.</a:t>
            </a:r>
          </a:p>
          <a:p>
            <a:pPr marL="341313" indent="-341313" defTabSz="449263" eaLnBrk="1" hangingPunct="1">
              <a:lnSpc>
                <a:spcPct val="80000"/>
              </a:lnSpc>
              <a:spcBef>
                <a:spcPts val="50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altLang="hu-HU" sz="800" b="1" dirty="0" smtClean="0">
              <a:solidFill>
                <a:schemeClr val="tx1"/>
              </a:solidFill>
            </a:endParaRPr>
          </a:p>
          <a:p>
            <a:pPr marL="342900" lvl="1" indent="-342900" algn="l" defTabSz="449263" eaLnBrk="1" hangingPunct="1">
              <a:lnSpc>
                <a:spcPct val="15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Étkezési hozzájárulás</a:t>
            </a:r>
          </a:p>
          <a:p>
            <a:pPr marL="342900" lvl="1" indent="-342900" algn="l" defTabSz="449263" eaLnBrk="1" hangingPunct="1">
              <a:lnSpc>
                <a:spcPct val="15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Munkaruha</a:t>
            </a:r>
          </a:p>
          <a:p>
            <a:pPr marL="342900" lvl="1" indent="-342900" algn="l" defTabSz="449263" eaLnBrk="1" hangingPunct="1">
              <a:lnSpc>
                <a:spcPct val="15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Védőfelszerelés</a:t>
            </a:r>
          </a:p>
          <a:p>
            <a:pPr marL="342900" lvl="1" indent="-342900" algn="l" defTabSz="449263" eaLnBrk="1" hangingPunct="1">
              <a:lnSpc>
                <a:spcPct val="15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Útiköltség térítés (adható)</a:t>
            </a:r>
          </a:p>
          <a:p>
            <a:pPr marL="342900" lvl="1" indent="-342900" algn="l" defTabSz="449263" eaLnBrk="1" hangingPunct="1">
              <a:lnSpc>
                <a:spcPct val="15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Képzőhely biztosítja továbbá:</a:t>
            </a:r>
          </a:p>
          <a:p>
            <a:pPr marL="1371600" lvl="6" indent="-457200" algn="l" defTabSz="449263">
              <a:lnSpc>
                <a:spcPct val="150000"/>
              </a:lnSpc>
              <a:spcBef>
                <a:spcPts val="5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Felelősségbiztosítás</a:t>
            </a:r>
          </a:p>
          <a:p>
            <a:pPr marL="1371600" lvl="6" indent="-457200" algn="l" defTabSz="449263">
              <a:lnSpc>
                <a:spcPct val="150000"/>
              </a:lnSpc>
              <a:spcBef>
                <a:spcPts val="5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sz="2800" dirty="0" smtClean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Üzemorvosi vizsgálat</a:t>
            </a:r>
          </a:p>
          <a:p>
            <a:pPr marL="342900" lvl="1" indent="-342900" algn="l" defTabSz="449263" eaLnBrk="1" hangingPunct="1">
              <a:lnSpc>
                <a:spcPct val="8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 defTabSz="4492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hu-HU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1313" indent="-341313" algn="l" defTabSz="449263" eaLnBrk="1" hangingPunct="1">
              <a:lnSpc>
                <a:spcPct val="80000"/>
              </a:lnSpc>
              <a:spcBef>
                <a:spcPts val="500"/>
              </a:spcBef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hu-HU" altLang="hu-HU" sz="2000" dirty="0" smtClean="0">
                <a:solidFill>
                  <a:schemeClr val="tx1"/>
                </a:solidFill>
              </a:rPr>
              <a:t>		</a:t>
            </a:r>
            <a:endParaRPr lang="en-GB" altLang="hu-HU" sz="2000" b="1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4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100811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 err="1" smtClean="0">
                <a:solidFill>
                  <a:srgbClr val="002060"/>
                </a:solidFill>
              </a:rPr>
              <a:t>Szabóky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 Adolf Szakképzési </a:t>
            </a:r>
            <a:r>
              <a:rPr lang="hu-HU" altLang="hu-HU" sz="4000" b="1" dirty="0">
                <a:solidFill>
                  <a:srgbClr val="002060"/>
                </a:solidFill>
              </a:rPr>
              <a:t>Ö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sztöndíj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2"/>
            <a:ext cx="8134672" cy="44644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u="sng" dirty="0" smtClean="0">
                <a:solidFill>
                  <a:srgbClr val="002060"/>
                </a:solidFill>
                <a:latin typeface="+mj-lt"/>
              </a:rPr>
              <a:t>célja</a:t>
            </a: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: hiányszakmák, gazdaság által igényelt szakmák preferálása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 megyénként 20 szakma ( 15 db az  általános iskolát követően választható szakma)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évente felülvizsgálat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u="sng" dirty="0" smtClean="0">
                <a:solidFill>
                  <a:srgbClr val="002060"/>
                </a:solidFill>
                <a:latin typeface="+mj-lt"/>
              </a:rPr>
              <a:t>összege</a:t>
            </a:r>
            <a:r>
              <a:rPr lang="hu-HU" altLang="hu-HU" b="1" dirty="0" smtClean="0">
                <a:solidFill>
                  <a:srgbClr val="002060"/>
                </a:solidFill>
                <a:latin typeface="+mj-lt"/>
              </a:rPr>
              <a:t>:</a:t>
            </a: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 differenciáltan, tanulmányi eredmény függvényében, </a:t>
            </a:r>
            <a:r>
              <a:rPr lang="hu-HU" altLang="hu-HU" b="1" u="sng" dirty="0" smtClean="0">
                <a:solidFill>
                  <a:srgbClr val="002060"/>
                </a:solidFill>
              </a:rPr>
              <a:t>2,51-es átlagtól 10.000- 35.000 Ft/hónap</a:t>
            </a:r>
            <a:endParaRPr lang="hu-HU" altLang="hu-HU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820472" cy="1296144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200" b="1" dirty="0" smtClean="0">
                <a:solidFill>
                  <a:srgbClr val="002060"/>
                </a:solidFill>
              </a:rPr>
              <a:t>A 2019/20-as tanévben </a:t>
            </a:r>
            <a:r>
              <a:rPr lang="hu-HU" altLang="hu-HU" sz="3200" b="1" dirty="0" err="1" smtClean="0">
                <a:solidFill>
                  <a:srgbClr val="002060"/>
                </a:solidFill>
              </a:rPr>
              <a:t>Szabóky</a:t>
            </a:r>
            <a:r>
              <a:rPr lang="hu-HU" altLang="hu-HU" sz="3200" b="1" dirty="0" smtClean="0">
                <a:solidFill>
                  <a:srgbClr val="002060"/>
                </a:solidFill>
              </a:rPr>
              <a:t> Adolf  ösztöndíjra javasolt hiányszakmák I.- TERVEZET!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824"/>
            <a:ext cx="7702624" cy="4680520"/>
          </a:xfrm>
        </p:spPr>
        <p:txBody>
          <a:bodyPr numCol="2"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Ács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Burkoló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Cukrász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Eladó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Elektronikai műszerész      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Épület- és szerkezetlakatos   	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</a:rPr>
              <a:t>Gazda</a:t>
            </a:r>
            <a:endParaRPr lang="hu-HU" altLang="hu-HU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</a:rPr>
              <a:t>Gépi forgácsoló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</a:rPr>
              <a:t>Hegesztő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altLang="hu-HU" dirty="0">
                <a:solidFill>
                  <a:srgbClr val="002060"/>
                </a:solidFill>
              </a:rPr>
              <a:t>Húsipari </a:t>
            </a:r>
            <a:r>
              <a:rPr lang="hu-HU" altLang="hu-HU" dirty="0" smtClean="0">
                <a:solidFill>
                  <a:srgbClr val="002060"/>
                </a:solidFill>
              </a:rPr>
              <a:t>termékgyártó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altLang="hu-HU" dirty="0">
                <a:solidFill>
                  <a:srgbClr val="002060"/>
                </a:solidFill>
              </a:rPr>
              <a:t>Ipari </a:t>
            </a:r>
            <a:r>
              <a:rPr lang="hu-HU" altLang="hu-HU" dirty="0" smtClean="0">
                <a:solidFill>
                  <a:srgbClr val="002060"/>
                </a:solidFill>
              </a:rPr>
              <a:t>gépész</a:t>
            </a:r>
            <a:endParaRPr lang="hu-HU" altLang="hu-HU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altLang="hu-HU" dirty="0" smtClean="0">
                <a:solidFill>
                  <a:srgbClr val="002060"/>
                </a:solidFill>
              </a:rPr>
              <a:t>Kertész</a:t>
            </a:r>
            <a:endParaRPr lang="hu-HU" altLang="hu-HU" dirty="0" smtClean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700808"/>
            <a:ext cx="8280920" cy="425881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dirty="0" smtClean="0">
                <a:solidFill>
                  <a:srgbClr val="002060"/>
                </a:solidFill>
              </a:rPr>
              <a:t>Központifűtés-és </a:t>
            </a:r>
            <a:r>
              <a:rPr lang="hu-HU" altLang="hu-HU" dirty="0">
                <a:solidFill>
                  <a:srgbClr val="002060"/>
                </a:solidFill>
              </a:rPr>
              <a:t>gázhálózat rendszerszerelő  </a:t>
            </a:r>
          </a:p>
          <a:p>
            <a:pPr eaLnBrk="1" hangingPunct="1">
              <a:spcBef>
                <a:spcPts val="600"/>
              </a:spcBef>
            </a:pPr>
            <a:r>
              <a:rPr lang="hu-HU" altLang="hu-HU" dirty="0">
                <a:solidFill>
                  <a:srgbClr val="002060"/>
                </a:solidFill>
              </a:rPr>
              <a:t>Mezőgazdasági gépész </a:t>
            </a:r>
          </a:p>
          <a:p>
            <a:pPr eaLnBrk="1" hangingPunct="1">
              <a:spcBef>
                <a:spcPts val="600"/>
              </a:spcBef>
            </a:pPr>
            <a:r>
              <a:rPr lang="hu-HU" altLang="hu-HU" dirty="0" smtClean="0">
                <a:solidFill>
                  <a:srgbClr val="002060"/>
                </a:solidFill>
              </a:rPr>
              <a:t>Női szabó</a:t>
            </a:r>
          </a:p>
          <a:p>
            <a:pPr eaLnBrk="1" hangingPunct="1">
              <a:spcBef>
                <a:spcPts val="600"/>
              </a:spcBef>
            </a:pPr>
            <a:r>
              <a:rPr lang="hu-HU" altLang="hu-HU" dirty="0" smtClean="0">
                <a:solidFill>
                  <a:srgbClr val="002060"/>
                </a:solidFill>
              </a:rPr>
              <a:t>Pincér</a:t>
            </a:r>
            <a:endParaRPr lang="hu-HU" altLang="hu-HU" dirty="0">
              <a:solidFill>
                <a:srgbClr val="002060"/>
              </a:solidFill>
            </a:endParaRPr>
          </a:p>
          <a:p>
            <a:pPr eaLnBrk="1" hangingPunct="1">
              <a:spcBef>
                <a:spcPts val="600"/>
              </a:spcBef>
            </a:pPr>
            <a:r>
              <a:rPr lang="hu-HU" altLang="hu-HU" dirty="0" smtClean="0">
                <a:solidFill>
                  <a:srgbClr val="002060"/>
                </a:solidFill>
              </a:rPr>
              <a:t>Szerszámkészítő</a:t>
            </a:r>
          </a:p>
          <a:p>
            <a:pPr eaLnBrk="1" hangingPunct="1">
              <a:spcBef>
                <a:spcPts val="600"/>
              </a:spcBef>
            </a:pPr>
            <a:r>
              <a:rPr lang="hu-HU" altLang="hu-HU" dirty="0" smtClean="0">
                <a:solidFill>
                  <a:srgbClr val="002060"/>
                </a:solidFill>
              </a:rPr>
              <a:t>Tejipari szakmunkás</a:t>
            </a:r>
          </a:p>
          <a:p>
            <a:pPr eaLnBrk="1" hangingPunct="1">
              <a:spcBef>
                <a:spcPts val="600"/>
              </a:spcBef>
            </a:pPr>
            <a:r>
              <a:rPr lang="hu-HU" altLang="hu-HU" dirty="0" smtClean="0">
                <a:solidFill>
                  <a:srgbClr val="002060"/>
                </a:solidFill>
              </a:rPr>
              <a:t>Villanyszerelő</a:t>
            </a:r>
          </a:p>
          <a:p>
            <a:pPr marL="0" indent="0" eaLnBrk="1" hangingPunct="1">
              <a:buNone/>
            </a:pPr>
            <a:endParaRPr lang="hu-HU" altLang="hu-HU" dirty="0"/>
          </a:p>
          <a:p>
            <a:pPr marL="0" indent="0">
              <a:buNone/>
            </a:pPr>
            <a:endParaRPr lang="hu-HU" altLang="hu-HU" dirty="0" smtClean="0">
              <a:latin typeface="Comic Sans MS" panose="030F0702030302020204" pitchFamily="66" charset="0"/>
            </a:endParaRPr>
          </a:p>
          <a:p>
            <a:endParaRPr lang="hu-HU" altLang="hu-HU" b="1" dirty="0" smtClean="0">
              <a:latin typeface="Comic Sans MS" panose="030F0702030302020204" pitchFamily="66" charset="0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E6157-FEAF-4F5B-82DD-0FB20A4D958A}" type="slidenum">
              <a:rPr lang="hu-HU" altLang="hu-HU" smtClean="0"/>
              <a:pPr>
                <a:defRPr/>
              </a:pPr>
              <a:t>25</a:t>
            </a:fld>
            <a:endParaRPr lang="hu-HU" alt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36496" cy="136815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200" b="1" dirty="0" smtClean="0">
                <a:solidFill>
                  <a:srgbClr val="002060"/>
                </a:solidFill>
              </a:rPr>
              <a:t>A 2019/20-as tanévben </a:t>
            </a:r>
            <a:r>
              <a:rPr lang="hu-HU" altLang="hu-HU" sz="3200" b="1" dirty="0" err="1" smtClean="0">
                <a:solidFill>
                  <a:srgbClr val="002060"/>
                </a:solidFill>
              </a:rPr>
              <a:t>Szabóky</a:t>
            </a:r>
            <a:r>
              <a:rPr lang="hu-HU" altLang="hu-HU" sz="3200" b="1" dirty="0" smtClean="0">
                <a:solidFill>
                  <a:srgbClr val="002060"/>
                </a:solidFill>
              </a:rPr>
              <a:t> Adolf </a:t>
            </a:r>
            <a:br>
              <a:rPr lang="hu-HU" altLang="hu-HU" sz="3200" b="1" dirty="0" smtClean="0">
                <a:solidFill>
                  <a:srgbClr val="002060"/>
                </a:solidFill>
              </a:rPr>
            </a:br>
            <a:r>
              <a:rPr lang="hu-HU" altLang="hu-HU" sz="3200" b="1" dirty="0">
                <a:solidFill>
                  <a:srgbClr val="002060"/>
                </a:solidFill>
              </a:rPr>
              <a:t>ösztöndíjra javasolt hiányszakmák II</a:t>
            </a:r>
            <a:r>
              <a:rPr lang="hu-HU" altLang="hu-HU" sz="3200" b="1" dirty="0" smtClean="0">
                <a:solidFill>
                  <a:srgbClr val="002060"/>
                </a:solidFill>
              </a:rPr>
              <a:t>.- TERVEZET!</a:t>
            </a:r>
          </a:p>
        </p:txBody>
      </p:sp>
    </p:spTree>
    <p:extLst>
      <p:ext uri="{BB962C8B-B14F-4D97-AF65-F5344CB8AC3E}">
        <p14:creationId xmlns:p14="http://schemas.microsoft.com/office/powerpoint/2010/main" val="162905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568952" cy="864096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600" b="1" dirty="0" err="1" smtClean="0">
                <a:solidFill>
                  <a:srgbClr val="002060"/>
                </a:solidFill>
              </a:rPr>
              <a:t>Szabóky</a:t>
            </a:r>
            <a:r>
              <a:rPr lang="hu-HU" altLang="hu-HU" sz="3600" b="1" dirty="0" smtClean="0">
                <a:solidFill>
                  <a:srgbClr val="002060"/>
                </a:solidFill>
              </a:rPr>
              <a:t> Adolf Szakképzési Ösztöndíj II.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134672" cy="475252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5 érettségire épülő, szakgimnáziumi szakma esetében is – javasolt szakmák: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gazdasági informatikus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gépgyártás-technológiai technikus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gyakorló ápoló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gyakorló csecsemő és gyermekápoló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logisztikai és szállítmányozási ügyintéző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műszaki informatikus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u="sng" dirty="0" smtClean="0">
                <a:solidFill>
                  <a:srgbClr val="002060"/>
                </a:solidFill>
                <a:latin typeface="+mj-lt"/>
              </a:rPr>
              <a:t>összege</a:t>
            </a:r>
            <a:r>
              <a:rPr lang="hu-HU" altLang="hu-HU" b="1" dirty="0" smtClean="0">
                <a:solidFill>
                  <a:srgbClr val="002060"/>
                </a:solidFill>
                <a:latin typeface="+mj-lt"/>
              </a:rPr>
              <a:t>:</a:t>
            </a: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hu-HU" altLang="hu-HU" dirty="0" err="1" smtClean="0">
                <a:solidFill>
                  <a:srgbClr val="002060"/>
                </a:solidFill>
                <a:latin typeface="+mj-lt"/>
              </a:rPr>
              <a:t>max</a:t>
            </a:r>
            <a:r>
              <a:rPr lang="hu-HU" altLang="hu-HU" dirty="0" smtClean="0">
                <a:solidFill>
                  <a:srgbClr val="002060"/>
                </a:solidFill>
                <a:latin typeface="+mj-lt"/>
              </a:rPr>
              <a:t>. </a:t>
            </a:r>
            <a:r>
              <a:rPr lang="hu-HU" altLang="hu-HU" b="1" dirty="0" smtClean="0">
                <a:solidFill>
                  <a:srgbClr val="002060"/>
                </a:solidFill>
                <a:latin typeface="+mj-lt"/>
              </a:rPr>
              <a:t>50.</a:t>
            </a:r>
            <a:r>
              <a:rPr lang="hu-HU" altLang="hu-HU" b="1" dirty="0" smtClean="0">
                <a:solidFill>
                  <a:srgbClr val="002060"/>
                </a:solidFill>
              </a:rPr>
              <a:t>000 Ft /hónap</a:t>
            </a:r>
          </a:p>
          <a:p>
            <a:pPr algn="just" eaLnBrk="1" hangingPunct="1">
              <a:lnSpc>
                <a:spcPct val="90000"/>
              </a:lnSpc>
            </a:pPr>
            <a:r>
              <a:rPr lang="hu-HU" altLang="hu-HU" dirty="0" smtClean="0">
                <a:solidFill>
                  <a:srgbClr val="002060"/>
                </a:solidFill>
              </a:rPr>
              <a:t>Érettségit követően is érdemes szakmát tanulni!</a:t>
            </a:r>
          </a:p>
        </p:txBody>
      </p:sp>
    </p:spTree>
    <p:extLst>
      <p:ext uri="{BB962C8B-B14F-4D97-AF65-F5344CB8AC3E}">
        <p14:creationId xmlns:p14="http://schemas.microsoft.com/office/powerpoint/2010/main" val="296819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00811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 smtClean="0">
                <a:solidFill>
                  <a:schemeClr val="tx1"/>
                </a:solidFill>
              </a:rPr>
              <a:t/>
            </a:r>
            <a:br>
              <a:rPr lang="hu-HU" altLang="hu-HU" sz="4000" b="1" dirty="0" smtClean="0">
                <a:solidFill>
                  <a:schemeClr val="tx1"/>
                </a:solidFill>
              </a:rPr>
            </a:br>
            <a:r>
              <a:rPr lang="hu-HU" altLang="hu-HU" sz="4000" b="1" dirty="0" smtClean="0">
                <a:solidFill>
                  <a:srgbClr val="002060"/>
                </a:solidFill>
              </a:rPr>
              <a:t>CÉL:</a:t>
            </a:r>
            <a:br>
              <a:rPr lang="hu-HU" altLang="hu-HU" sz="4000" b="1" dirty="0" smtClean="0">
                <a:solidFill>
                  <a:srgbClr val="002060"/>
                </a:solidFill>
              </a:rPr>
            </a:br>
            <a:endParaRPr lang="hu-HU" altLang="hu-HU" sz="4000" b="1" dirty="0" smtClean="0">
              <a:solidFill>
                <a:srgbClr val="002060"/>
              </a:solidFill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85800" y="1412776"/>
            <a:ext cx="7918648" cy="4683224"/>
          </a:xfrm>
        </p:spPr>
        <p:txBody>
          <a:bodyPr/>
          <a:lstStyle/>
          <a:p>
            <a:pPr marL="0" indent="0" algn="ctr">
              <a:buNone/>
            </a:pPr>
            <a:r>
              <a:rPr lang="hu-HU" altLang="hu-HU" b="1" dirty="0" smtClean="0">
                <a:solidFill>
                  <a:srgbClr val="002060"/>
                </a:solidFill>
              </a:rPr>
              <a:t>A tanulók </a:t>
            </a:r>
            <a:r>
              <a:rPr lang="hu-HU" altLang="hu-HU" b="1" dirty="0">
                <a:solidFill>
                  <a:srgbClr val="002060"/>
                </a:solidFill>
              </a:rPr>
              <a:t>motiválása és orientálása a szakma tanulás </a:t>
            </a:r>
            <a:r>
              <a:rPr lang="hu-HU" altLang="hu-HU" b="1" dirty="0" smtClean="0">
                <a:solidFill>
                  <a:srgbClr val="002060"/>
                </a:solidFill>
              </a:rPr>
              <a:t>felé.</a:t>
            </a:r>
          </a:p>
          <a:p>
            <a:pPr marL="0" indent="0" algn="ctr">
              <a:buNone/>
            </a:pPr>
            <a:r>
              <a:rPr lang="hu-HU" altLang="hu-HU" b="1" dirty="0">
                <a:solidFill>
                  <a:srgbClr val="002060"/>
                </a:solidFill>
              </a:rPr>
              <a:t/>
            </a:r>
            <a:br>
              <a:rPr lang="hu-HU" altLang="hu-HU" b="1" dirty="0">
                <a:solidFill>
                  <a:srgbClr val="002060"/>
                </a:solidFill>
              </a:rPr>
            </a:br>
            <a:r>
              <a:rPr lang="hu-HU" altLang="hu-HU" b="1" dirty="0" smtClean="0">
                <a:solidFill>
                  <a:srgbClr val="002060"/>
                </a:solidFill>
              </a:rPr>
              <a:t>A </a:t>
            </a:r>
            <a:r>
              <a:rPr lang="hu-HU" altLang="hu-HU" b="1" dirty="0">
                <a:solidFill>
                  <a:srgbClr val="002060"/>
                </a:solidFill>
              </a:rPr>
              <a:t>„kétkezi munka” presztízsének </a:t>
            </a:r>
            <a:r>
              <a:rPr lang="hu-HU" altLang="hu-HU" b="1" dirty="0" smtClean="0">
                <a:solidFill>
                  <a:srgbClr val="002060"/>
                </a:solidFill>
              </a:rPr>
              <a:t>vissza-állítása.</a:t>
            </a:r>
            <a:r>
              <a:rPr lang="hu-HU" altLang="hu-HU" b="1" dirty="0">
                <a:solidFill>
                  <a:srgbClr val="002060"/>
                </a:solidFill>
              </a:rPr>
              <a:t/>
            </a:r>
            <a:br>
              <a:rPr lang="hu-HU" altLang="hu-HU" b="1" dirty="0">
                <a:solidFill>
                  <a:srgbClr val="002060"/>
                </a:solidFill>
              </a:rPr>
            </a:br>
            <a:r>
              <a:rPr lang="hu-HU" altLang="hu-HU" b="1" dirty="0">
                <a:solidFill>
                  <a:srgbClr val="002060"/>
                </a:solidFill>
              </a:rPr>
              <a:t/>
            </a:r>
            <a:br>
              <a:rPr lang="hu-HU" altLang="hu-HU" b="1" dirty="0">
                <a:solidFill>
                  <a:srgbClr val="002060"/>
                </a:solidFill>
              </a:rPr>
            </a:br>
            <a:r>
              <a:rPr lang="hu-HU" altLang="hu-HU" b="1" dirty="0" smtClean="0">
                <a:solidFill>
                  <a:srgbClr val="002060"/>
                </a:solidFill>
              </a:rPr>
              <a:t>A jól felkészült szakemberek képzése és megbecsülése a munkaerőpiacon. </a:t>
            </a:r>
            <a:r>
              <a:rPr lang="hu-HU" altLang="hu-HU" b="1" dirty="0">
                <a:solidFill>
                  <a:srgbClr val="002060"/>
                </a:solidFill>
              </a:rPr>
              <a:t/>
            </a:r>
            <a:br>
              <a:rPr lang="hu-HU" altLang="hu-HU" b="1" dirty="0">
                <a:solidFill>
                  <a:srgbClr val="002060"/>
                </a:solidFill>
              </a:rPr>
            </a:b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12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0" y="116632"/>
            <a:ext cx="9036496" cy="4392488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hu-HU" sz="3600" b="1" dirty="0">
                <a:solidFill>
                  <a:srgbClr val="002060"/>
                </a:solidFill>
              </a:rPr>
              <a:t>JÓ DÖNTÉS A SZAKMA TANULÁS, </a:t>
            </a:r>
            <a:br>
              <a:rPr lang="hu-HU" sz="3600" b="1" dirty="0">
                <a:solidFill>
                  <a:srgbClr val="002060"/>
                </a:solidFill>
              </a:rPr>
            </a:br>
            <a:r>
              <a:rPr lang="hu-HU" sz="3600" b="1" dirty="0">
                <a:solidFill>
                  <a:srgbClr val="002060"/>
                </a:solidFill>
              </a:rPr>
              <a:t>MERT SZÜKSÉG VAN </a:t>
            </a:r>
            <a:r>
              <a:rPr lang="hu-HU" sz="3600" b="1" dirty="0" smtClean="0">
                <a:solidFill>
                  <a:srgbClr val="002060"/>
                </a:solidFill>
              </a:rPr>
              <a:t/>
            </a:r>
            <a:br>
              <a:rPr lang="hu-HU" sz="3600" b="1" dirty="0" smtClean="0">
                <a:solidFill>
                  <a:srgbClr val="002060"/>
                </a:solidFill>
              </a:rPr>
            </a:br>
            <a:r>
              <a:rPr lang="hu-HU" sz="3600" b="1" dirty="0" smtClean="0">
                <a:solidFill>
                  <a:srgbClr val="002060"/>
                </a:solidFill>
              </a:rPr>
              <a:t>A </a:t>
            </a:r>
            <a:r>
              <a:rPr lang="hu-HU" sz="3600" b="1" dirty="0">
                <a:solidFill>
                  <a:srgbClr val="002060"/>
                </a:solidFill>
              </a:rPr>
              <a:t>JÓL FELKÉSZÜLT SZAKEMBER UTÁNPÓTLÁSRA</a:t>
            </a:r>
            <a:r>
              <a:rPr lang="hu-HU" sz="3600" b="1" dirty="0" smtClean="0">
                <a:solidFill>
                  <a:srgbClr val="002060"/>
                </a:solidFill>
              </a:rPr>
              <a:t>!</a:t>
            </a:r>
            <a:br>
              <a:rPr lang="hu-HU" sz="3600" b="1" dirty="0" smtClean="0">
                <a:solidFill>
                  <a:srgbClr val="002060"/>
                </a:solidFill>
              </a:rPr>
            </a:br>
            <a:r>
              <a:rPr lang="hu-HU" sz="1100" b="1" dirty="0">
                <a:solidFill>
                  <a:srgbClr val="002060"/>
                </a:solidFill>
              </a:rPr>
              <a:t/>
            </a:r>
            <a:br>
              <a:rPr lang="hu-HU" sz="1100" b="1" dirty="0">
                <a:solidFill>
                  <a:srgbClr val="002060"/>
                </a:solidFill>
              </a:rPr>
            </a:br>
            <a:r>
              <a:rPr lang="hu-HU" sz="3600" b="1" dirty="0">
                <a:solidFill>
                  <a:srgbClr val="002060"/>
                </a:solidFill>
              </a:rPr>
              <a:t>HA  NEHÉZ A VÁLASZTÁS, SEGÍTÜNK</a:t>
            </a:r>
            <a:r>
              <a:rPr lang="hu-HU" sz="3600" b="1" dirty="0" smtClean="0"/>
              <a:t>!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type="subTitle" idx="1"/>
          </p:nvPr>
        </p:nvSpPr>
        <p:spPr>
          <a:xfrm>
            <a:off x="1143000" y="4725144"/>
            <a:ext cx="6858000" cy="1800200"/>
          </a:xfrm>
        </p:spPr>
        <p:txBody>
          <a:bodyPr/>
          <a:lstStyle/>
          <a:p>
            <a:pPr marL="0" indent="0" algn="ctr">
              <a:buNone/>
            </a:pPr>
            <a:endParaRPr lang="hu-HU" sz="4000" b="1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E6157-FEAF-4F5B-82DD-0FB20A4D958A}" type="slidenum">
              <a:rPr lang="hu-HU" altLang="hu-HU" smtClean="0"/>
              <a:pPr>
                <a:defRPr/>
              </a:pPr>
              <a:t>28</a:t>
            </a:fld>
            <a:endParaRPr lang="hu-HU" altLang="hu-HU"/>
          </a:p>
        </p:txBody>
      </p:sp>
      <p:pic>
        <p:nvPicPr>
          <p:cNvPr id="10" name="Picture 56" descr="skiklogo átlátszó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81128"/>
            <a:ext cx="17272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06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z="4000" b="1" i="1" dirty="0" smtClean="0"/>
              <a:t/>
            </a:r>
            <a:br>
              <a:rPr lang="hu-HU" altLang="hu-HU" sz="4000" b="1" i="1" dirty="0" smtClean="0"/>
            </a:br>
            <a:r>
              <a:rPr lang="hu-HU" altLang="hu-HU" sz="4000" b="1" i="1" dirty="0"/>
              <a:t/>
            </a:r>
            <a:br>
              <a:rPr lang="hu-HU" altLang="hu-HU" sz="4000" b="1" i="1" dirty="0"/>
            </a:br>
            <a:r>
              <a:rPr lang="hu-HU" altLang="hu-HU" sz="4000" b="1" i="1" dirty="0" smtClean="0"/>
              <a:t/>
            </a:r>
            <a:br>
              <a:rPr lang="hu-HU" altLang="hu-HU" sz="4000" b="1" i="1" dirty="0" smtClean="0"/>
            </a:br>
            <a:r>
              <a:rPr lang="hu-HU" altLang="hu-HU" sz="4000" b="1" i="1" dirty="0"/>
              <a:t/>
            </a:r>
            <a:br>
              <a:rPr lang="hu-HU" altLang="hu-HU" sz="4000" b="1" i="1" dirty="0"/>
            </a:br>
            <a:r>
              <a:rPr lang="hu-HU" altLang="hu-HU" sz="4000" b="1" dirty="0" smtClean="0">
                <a:solidFill>
                  <a:srgbClr val="002060"/>
                </a:solidFill>
              </a:rPr>
              <a:t>Köszönöm megtisztelő figyelmüket!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05064"/>
            <a:ext cx="7772400" cy="2090936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hu-HU" altLang="hu-HU" sz="3600" dirty="0" smtClean="0">
                <a:solidFill>
                  <a:srgbClr val="002060"/>
                </a:solidFill>
              </a:rPr>
              <a:t>Mayer Judit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hu-HU" altLang="hu-HU" sz="2800" dirty="0" smtClean="0">
                <a:solidFill>
                  <a:srgbClr val="002060"/>
                </a:solidFill>
              </a:rPr>
              <a:t>szakképzési vezető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hu-HU" altLang="hu-HU" sz="2800" dirty="0" smtClean="0">
                <a:solidFill>
                  <a:srgbClr val="002060"/>
                </a:solidFill>
              </a:rPr>
              <a:t>Tel.: :82/501-042; 30/558-9549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hu-HU" altLang="hu-HU" sz="2800" dirty="0" err="1" smtClean="0">
                <a:solidFill>
                  <a:srgbClr val="002060"/>
                </a:solidFill>
              </a:rPr>
              <a:t>jmayer</a:t>
            </a:r>
            <a:r>
              <a:rPr lang="hu-HU" altLang="hu-HU" sz="2800" dirty="0" smtClean="0">
                <a:solidFill>
                  <a:srgbClr val="002060"/>
                </a:solidFill>
              </a:rPr>
              <a:t>@</a:t>
            </a:r>
            <a:r>
              <a:rPr lang="hu-HU" altLang="hu-HU" sz="2800" dirty="0" err="1" smtClean="0">
                <a:solidFill>
                  <a:srgbClr val="002060"/>
                </a:solidFill>
              </a:rPr>
              <a:t>skik.hu</a:t>
            </a:r>
            <a:endParaRPr lang="hu-HU" altLang="hu-HU" sz="28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hu-HU" alt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289165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820472" cy="1152128"/>
          </a:xfrm>
        </p:spPr>
        <p:txBody>
          <a:bodyPr/>
          <a:lstStyle/>
          <a:p>
            <a:pPr eaLnBrk="1" hangingPunct="1"/>
            <a:r>
              <a:rPr lang="hu-HU" altLang="hu-HU" sz="4000" b="1" dirty="0" smtClean="0">
                <a:solidFill>
                  <a:srgbClr val="002060"/>
                </a:solidFill>
              </a:rPr>
              <a:t>A kamara szerepe a szakképzésben II.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84784"/>
            <a:ext cx="7992888" cy="4611216"/>
          </a:xfrm>
        </p:spPr>
        <p:txBody>
          <a:bodyPr/>
          <a:lstStyle/>
          <a:p>
            <a:pPr algn="just" eaLnBrk="1" hangingPunct="1"/>
            <a:r>
              <a:rPr lang="hu-HU" altLang="hu-HU" dirty="0">
                <a:solidFill>
                  <a:srgbClr val="002060"/>
                </a:solidFill>
              </a:rPr>
              <a:t>s</a:t>
            </a:r>
            <a:r>
              <a:rPr lang="hu-HU" altLang="hu-HU" dirty="0" smtClean="0">
                <a:solidFill>
                  <a:srgbClr val="002060"/>
                </a:solidFill>
              </a:rPr>
              <a:t>zakmai záróvizsgákra elnök, vizsga-bizottsági tag jelölése</a:t>
            </a:r>
          </a:p>
          <a:p>
            <a:pPr algn="just" eaLnBrk="1" hangingPunct="1"/>
            <a:r>
              <a:rPr lang="hu-HU" altLang="hu-HU" dirty="0">
                <a:solidFill>
                  <a:srgbClr val="002060"/>
                </a:solidFill>
              </a:rPr>
              <a:t>m</a:t>
            </a:r>
            <a:r>
              <a:rPr lang="hu-HU" altLang="hu-HU" dirty="0" smtClean="0">
                <a:solidFill>
                  <a:srgbClr val="002060"/>
                </a:solidFill>
              </a:rPr>
              <a:t>unkaerő-piaci felmérések – milyen szakmákat igényel a gazdaság</a:t>
            </a:r>
          </a:p>
          <a:p>
            <a:pPr algn="just" eaLnBrk="1" hangingPunct="1"/>
            <a:r>
              <a:rPr lang="hu-HU" altLang="hu-HU" dirty="0">
                <a:solidFill>
                  <a:srgbClr val="002060"/>
                </a:solidFill>
              </a:rPr>
              <a:t>m</a:t>
            </a:r>
            <a:r>
              <a:rPr lang="hu-HU" altLang="hu-HU" dirty="0" smtClean="0">
                <a:solidFill>
                  <a:srgbClr val="002060"/>
                </a:solidFill>
              </a:rPr>
              <a:t>esterképzés és mestervizsgáztatás</a:t>
            </a:r>
          </a:p>
          <a:p>
            <a:pPr algn="just" eaLnBrk="1" hangingPunct="1"/>
            <a:r>
              <a:rPr lang="hu-HU" altLang="hu-HU" b="1" u="sng" dirty="0">
                <a:solidFill>
                  <a:srgbClr val="002060"/>
                </a:solidFill>
              </a:rPr>
              <a:t>p</a:t>
            </a:r>
            <a:r>
              <a:rPr lang="hu-HU" altLang="hu-HU" b="1" u="sng" dirty="0" smtClean="0">
                <a:solidFill>
                  <a:srgbClr val="002060"/>
                </a:solidFill>
              </a:rPr>
              <a:t>ályaorientáció</a:t>
            </a:r>
          </a:p>
          <a:p>
            <a:pPr eaLnBrk="1" hangingPunct="1">
              <a:buFontTx/>
              <a:buNone/>
            </a:pPr>
            <a:endParaRPr lang="hu-HU" altLang="hu-H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686800" cy="79216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>
                <a:solidFill>
                  <a:srgbClr val="002060"/>
                </a:solidFill>
              </a:rPr>
              <a:t>SKIK 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pályaorientációs </a:t>
            </a:r>
            <a:r>
              <a:rPr lang="hu-HU" altLang="hu-HU" sz="4000" b="1" dirty="0">
                <a:solidFill>
                  <a:srgbClr val="002060"/>
                </a:solidFill>
              </a:rPr>
              <a:t>tevékenysége</a:t>
            </a:r>
            <a:endParaRPr lang="hu-HU" altLang="hu-HU" sz="4000" b="1" dirty="0" smtClean="0">
              <a:solidFill>
                <a:srgbClr val="00206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1075"/>
            <a:ext cx="8604448" cy="5145088"/>
          </a:xfrm>
        </p:spPr>
        <p:txBody>
          <a:bodyPr/>
          <a:lstStyle/>
          <a:p>
            <a:pPr eaLnBrk="1" hangingPunct="1"/>
            <a:r>
              <a:rPr lang="hu-HU" altLang="hu-HU" sz="3600" dirty="0" smtClean="0">
                <a:solidFill>
                  <a:srgbClr val="002060"/>
                </a:solidFill>
              </a:rPr>
              <a:t>Cél: </a:t>
            </a:r>
          </a:p>
          <a:p>
            <a:pPr lvl="1" eaLnBrk="1" hangingPunct="1"/>
            <a:r>
              <a:rPr lang="hu-HU" altLang="hu-HU" dirty="0" smtClean="0">
                <a:solidFill>
                  <a:srgbClr val="002060"/>
                </a:solidFill>
              </a:rPr>
              <a:t>szakképzésben rejlő lehetőségek bemutatása </a:t>
            </a:r>
          </a:p>
          <a:p>
            <a:pPr lvl="1" eaLnBrk="1" hangingPunct="1"/>
            <a:r>
              <a:rPr lang="hu-HU" altLang="hu-HU" dirty="0" smtClean="0">
                <a:solidFill>
                  <a:srgbClr val="002060"/>
                </a:solidFill>
              </a:rPr>
              <a:t>szakmatanulás népszerűsítése</a:t>
            </a:r>
          </a:p>
          <a:p>
            <a:pPr eaLnBrk="1" hangingPunct="1"/>
            <a:r>
              <a:rPr lang="hu-HU" altLang="hu-HU" sz="3600" dirty="0" smtClean="0">
                <a:solidFill>
                  <a:srgbClr val="002060"/>
                </a:solidFill>
              </a:rPr>
              <a:t>Célcsoport:</a:t>
            </a:r>
          </a:p>
          <a:p>
            <a:pPr lvl="1" eaLnBrk="1" hangingPunct="1"/>
            <a:r>
              <a:rPr lang="hu-HU" altLang="hu-HU" dirty="0" smtClean="0">
                <a:solidFill>
                  <a:srgbClr val="002060"/>
                </a:solidFill>
              </a:rPr>
              <a:t>Általános iskolák: </a:t>
            </a:r>
          </a:p>
          <a:p>
            <a:pPr lvl="2" eaLnBrk="1" hangingPunct="1"/>
            <a:r>
              <a:rPr lang="hu-HU" altLang="hu-HU" sz="2800" dirty="0" smtClean="0">
                <a:solidFill>
                  <a:srgbClr val="002060"/>
                </a:solidFill>
              </a:rPr>
              <a:t> 6. -7. - 8. osztályos tanulók</a:t>
            </a:r>
          </a:p>
          <a:p>
            <a:pPr lvl="2" eaLnBrk="1" hangingPunct="1"/>
            <a:r>
              <a:rPr lang="hu-HU" altLang="hu-HU" sz="2800" dirty="0" smtClean="0">
                <a:solidFill>
                  <a:srgbClr val="002060"/>
                </a:solidFill>
              </a:rPr>
              <a:t>szülők</a:t>
            </a:r>
          </a:p>
          <a:p>
            <a:pPr lvl="2" eaLnBrk="1" hangingPunct="1"/>
            <a:r>
              <a:rPr lang="hu-HU" altLang="hu-HU" sz="2800" b="1" dirty="0" smtClean="0">
                <a:solidFill>
                  <a:srgbClr val="002060"/>
                </a:solidFill>
              </a:rPr>
              <a:t>pedagógusok</a:t>
            </a:r>
          </a:p>
          <a:p>
            <a:pPr lvl="1" eaLnBrk="1" hangingPunct="1"/>
            <a:r>
              <a:rPr lang="hu-HU" altLang="hu-HU" dirty="0" smtClean="0">
                <a:solidFill>
                  <a:srgbClr val="002060"/>
                </a:solidFill>
              </a:rPr>
              <a:t>Gimnáziumok végzős tanulói</a:t>
            </a:r>
          </a:p>
          <a:p>
            <a:pPr lvl="1" eaLnBrk="1" hangingPunct="1"/>
            <a:endParaRPr lang="hu-HU" altLang="hu-HU" sz="32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58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686800" cy="79283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>
                <a:solidFill>
                  <a:srgbClr val="002060"/>
                </a:solidFill>
              </a:rPr>
              <a:t>SKIK 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pályaorientációs kérdőíve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1075"/>
            <a:ext cx="8604448" cy="5145088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hu-HU" altLang="hu-HU" sz="4800" dirty="0" smtClean="0">
              <a:latin typeface="Comic Sans MS" pitchFamily="66" charset="0"/>
            </a:endParaRP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1"/>
            <a:ext cx="7848872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121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686800" cy="792832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>
                <a:solidFill>
                  <a:srgbClr val="002060"/>
                </a:solidFill>
              </a:rPr>
              <a:t>SKIK </a:t>
            </a:r>
            <a:r>
              <a:rPr lang="hu-HU" altLang="hu-HU" sz="4000" b="1" dirty="0" smtClean="0">
                <a:solidFill>
                  <a:srgbClr val="002060"/>
                </a:solidFill>
              </a:rPr>
              <a:t>pályaorientációs kérdőíve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1075"/>
            <a:ext cx="8604448" cy="5145088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hu-HU" altLang="hu-HU" sz="4800" dirty="0" smtClean="0">
              <a:latin typeface="Comic Sans MS" pitchFamily="66" charset="0"/>
            </a:endParaRPr>
          </a:p>
        </p:txBody>
      </p:sp>
      <p:pic>
        <p:nvPicPr>
          <p:cNvPr id="5" name="Kép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8424936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694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0" y="188640"/>
            <a:ext cx="8959850" cy="936104"/>
          </a:xfrm>
        </p:spPr>
        <p:txBody>
          <a:bodyPr/>
          <a:lstStyle/>
          <a:p>
            <a:pPr eaLnBrk="1" hangingPunct="1"/>
            <a:r>
              <a:rPr lang="hu-HU" altLang="hu-HU" sz="4000" b="1" dirty="0" smtClean="0">
                <a:solidFill>
                  <a:srgbClr val="002060"/>
                </a:solidFill>
              </a:rPr>
              <a:t>A kamara pályaorientációs szolgáltatásai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4755232"/>
          </a:xfrm>
        </p:spPr>
        <p:txBody>
          <a:bodyPr/>
          <a:lstStyle/>
          <a:p>
            <a:pPr algn="just" eaLnBrk="1" hangingPunct="1">
              <a:defRPr/>
            </a:pPr>
            <a:r>
              <a:rPr lang="hu-HU" altLang="hu-HU" sz="2800" b="1" dirty="0" smtClean="0">
                <a:solidFill>
                  <a:srgbClr val="002060"/>
                </a:solidFill>
              </a:rPr>
              <a:t>Pályaválasztási tájékoztatók </a:t>
            </a:r>
            <a:r>
              <a:rPr lang="hu-HU" altLang="hu-HU" sz="2800" dirty="0" smtClean="0">
                <a:solidFill>
                  <a:srgbClr val="002060"/>
                </a:solidFill>
              </a:rPr>
              <a:t>(osztályfőnöki órákon, szülői értekezleteken, rendezvényeken)</a:t>
            </a:r>
          </a:p>
          <a:p>
            <a:pPr algn="just" eaLnBrk="1" hangingPunct="1">
              <a:defRPr/>
            </a:pPr>
            <a:r>
              <a:rPr lang="hu-HU" altLang="hu-HU" sz="2800" b="1" dirty="0" smtClean="0">
                <a:solidFill>
                  <a:srgbClr val="002060"/>
                </a:solidFill>
              </a:rPr>
              <a:t>Interaktív tanműhely-  és üzemlátogatások</a:t>
            </a:r>
          </a:p>
          <a:p>
            <a:pPr algn="just" eaLnBrk="1" hangingPunct="1">
              <a:defRPr/>
            </a:pPr>
            <a:r>
              <a:rPr lang="hu-HU" altLang="hu-HU" sz="2800" dirty="0" smtClean="0">
                <a:solidFill>
                  <a:srgbClr val="002060"/>
                </a:solidFill>
              </a:rPr>
              <a:t>Pályaorientációs </a:t>
            </a:r>
            <a:r>
              <a:rPr lang="hu-HU" altLang="hu-HU" sz="2800" b="1" dirty="0" smtClean="0">
                <a:solidFill>
                  <a:srgbClr val="002060"/>
                </a:solidFill>
              </a:rPr>
              <a:t>kiadványok</a:t>
            </a:r>
            <a:r>
              <a:rPr lang="hu-HU" altLang="hu-HU" sz="2800" dirty="0" smtClean="0">
                <a:solidFill>
                  <a:srgbClr val="002060"/>
                </a:solidFill>
              </a:rPr>
              <a:t> megjelentetése</a:t>
            </a:r>
          </a:p>
          <a:p>
            <a:pPr algn="just" eaLnBrk="1" hangingPunct="1">
              <a:defRPr/>
            </a:pPr>
            <a:r>
              <a:rPr lang="hu-HU" altLang="hu-HU" sz="2800" dirty="0" smtClean="0">
                <a:solidFill>
                  <a:srgbClr val="002060"/>
                </a:solidFill>
              </a:rPr>
              <a:t>Kiállítások, </a:t>
            </a:r>
            <a:r>
              <a:rPr lang="hu-HU" altLang="hu-HU" sz="2800" b="1" dirty="0" smtClean="0">
                <a:solidFill>
                  <a:srgbClr val="002060"/>
                </a:solidFill>
              </a:rPr>
              <a:t>fórumok, szakmabemutatók </a:t>
            </a:r>
            <a:r>
              <a:rPr lang="hu-HU" altLang="hu-HU" sz="2800" dirty="0" smtClean="0">
                <a:solidFill>
                  <a:srgbClr val="002060"/>
                </a:solidFill>
              </a:rPr>
              <a:t>szervezése</a:t>
            </a:r>
          </a:p>
          <a:p>
            <a:pPr algn="just" eaLnBrk="1" hangingPunct="1">
              <a:defRPr/>
            </a:pPr>
            <a:r>
              <a:rPr lang="hu-HU" altLang="hu-HU" sz="2800" dirty="0" smtClean="0">
                <a:solidFill>
                  <a:srgbClr val="002060"/>
                </a:solidFill>
              </a:rPr>
              <a:t>Általános iskolások utaztatása a </a:t>
            </a:r>
            <a:r>
              <a:rPr lang="hu-HU" altLang="hu-HU" sz="2800" b="1" dirty="0" smtClean="0">
                <a:solidFill>
                  <a:srgbClr val="002060"/>
                </a:solidFill>
              </a:rPr>
              <a:t>Szakma Sztár Fesztivál</a:t>
            </a:r>
            <a:r>
              <a:rPr lang="hu-HU" altLang="hu-HU" sz="2800" dirty="0" smtClean="0">
                <a:solidFill>
                  <a:srgbClr val="002060"/>
                </a:solidFill>
              </a:rPr>
              <a:t>ra, amely a szakmai tanulmányi verseny döntője</a:t>
            </a:r>
          </a:p>
          <a:p>
            <a:pPr eaLnBrk="1" hangingPunct="1">
              <a:defRPr/>
            </a:pPr>
            <a:r>
              <a:rPr lang="hu-HU" altLang="hu-HU" sz="2800" dirty="0">
                <a:solidFill>
                  <a:srgbClr val="002060"/>
                </a:solidFill>
              </a:rPr>
              <a:t>Személyes és telefonos </a:t>
            </a:r>
            <a:r>
              <a:rPr lang="hu-HU" altLang="hu-HU" sz="2800" b="1" dirty="0" smtClean="0">
                <a:solidFill>
                  <a:srgbClr val="002060"/>
                </a:solidFill>
              </a:rPr>
              <a:t>tanácsadás</a:t>
            </a:r>
          </a:p>
          <a:p>
            <a:pPr eaLnBrk="1" hangingPunct="1">
              <a:defRPr/>
            </a:pPr>
            <a:r>
              <a:rPr lang="hu-HU" altLang="hu-HU" sz="2800" b="1" dirty="0" smtClean="0">
                <a:solidFill>
                  <a:srgbClr val="002060"/>
                </a:solidFill>
              </a:rPr>
              <a:t>FACEBOOK </a:t>
            </a:r>
            <a:r>
              <a:rPr lang="hu-HU" altLang="hu-HU" sz="2800" dirty="0" smtClean="0">
                <a:solidFill>
                  <a:srgbClr val="002060"/>
                </a:solidFill>
              </a:rPr>
              <a:t>oldal</a:t>
            </a:r>
            <a:endParaRPr lang="hu-HU" altLang="hu-HU" sz="2800" dirty="0">
              <a:solidFill>
                <a:srgbClr val="00206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hu-HU" altLang="hu-HU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893175" cy="1008410"/>
          </a:xfrm>
        </p:spPr>
        <p:txBody>
          <a:bodyPr/>
          <a:lstStyle/>
          <a:p>
            <a:pPr>
              <a:defRPr/>
            </a:pPr>
            <a:r>
              <a:rPr lang="hu-HU" sz="4000" b="1" dirty="0" smtClean="0">
                <a:solidFill>
                  <a:srgbClr val="002060"/>
                </a:solidFill>
              </a:rPr>
              <a:t>Üzemlátogatások és interaktív tanműhely látogatások szervezése</a:t>
            </a:r>
            <a:endParaRPr lang="hu-HU" sz="4000" b="1" dirty="0">
              <a:solidFill>
                <a:srgbClr val="002060"/>
              </a:solidFill>
            </a:endParaRP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>
          <a:xfrm>
            <a:off x="107950" y="1700808"/>
            <a:ext cx="8712200" cy="4425355"/>
          </a:xfrm>
        </p:spPr>
        <p:txBody>
          <a:bodyPr/>
          <a:lstStyle/>
          <a:p>
            <a:pPr lvl="1">
              <a:defRPr/>
            </a:pPr>
            <a:r>
              <a:rPr lang="hu-HU" altLang="hu-HU" dirty="0">
                <a:solidFill>
                  <a:srgbClr val="002060"/>
                </a:solidFill>
              </a:rPr>
              <a:t>cél</a:t>
            </a:r>
            <a:r>
              <a:rPr lang="hu-HU" altLang="hu-HU" dirty="0" smtClean="0">
                <a:solidFill>
                  <a:srgbClr val="002060"/>
                </a:solidFill>
              </a:rPr>
              <a:t>: élményközpontú </a:t>
            </a:r>
            <a:r>
              <a:rPr lang="hu-HU" altLang="hu-HU" dirty="0">
                <a:solidFill>
                  <a:srgbClr val="002060"/>
                </a:solidFill>
              </a:rPr>
              <a:t>tapasztalatszerzés</a:t>
            </a:r>
          </a:p>
          <a:p>
            <a:pPr lvl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elsősorban 7. és 8. osztályosok részére</a:t>
            </a:r>
          </a:p>
          <a:p>
            <a:pPr lvl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üzemlátogatások: gyakorlati képzőhelyeken</a:t>
            </a:r>
          </a:p>
          <a:p>
            <a:pPr lvl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interaktív tanműhely látogatások: szakközépiskolák és szakgimnáziumok tanműhelyeiben</a:t>
            </a:r>
          </a:p>
          <a:p>
            <a:pPr lvl="1">
              <a:defRPr/>
            </a:pPr>
            <a:r>
              <a:rPr lang="hu-HU" altLang="hu-HU" dirty="0" smtClean="0">
                <a:solidFill>
                  <a:srgbClr val="002060"/>
                </a:solidFill>
              </a:rPr>
              <a:t>az elmúlt tanévben közel 2000 tanuló vett részt a programokon</a:t>
            </a:r>
          </a:p>
          <a:p>
            <a:pPr marL="457200" lvl="1" indent="0">
              <a:buNone/>
              <a:defRPr/>
            </a:pPr>
            <a:endParaRPr lang="hu-HU" altLang="hu-HU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9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9036050" cy="936625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4000" b="1" dirty="0" smtClean="0">
                <a:solidFill>
                  <a:srgbClr val="002060"/>
                </a:solidFill>
              </a:rPr>
              <a:t>Pályaorientációs kiadványok</a:t>
            </a:r>
            <a:endParaRPr lang="hu-HU" sz="4000" b="1" dirty="0" smtClean="0">
              <a:solidFill>
                <a:srgbClr val="002060"/>
              </a:solidFill>
            </a:endParaRP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>
          <a:xfrm>
            <a:off x="539552" y="1412875"/>
            <a:ext cx="8147248" cy="4713288"/>
          </a:xfrm>
        </p:spPr>
        <p:txBody>
          <a:bodyPr/>
          <a:lstStyle/>
          <a:p>
            <a:pPr algn="just" eaLnBrk="1" hangingPunct="1">
              <a:defRPr/>
            </a:pPr>
            <a:endParaRPr lang="hu-HU" altLang="hu-HU" sz="2800" dirty="0" smtClean="0">
              <a:solidFill>
                <a:srgbClr val="002060"/>
              </a:solidFill>
            </a:endParaRPr>
          </a:p>
          <a:p>
            <a:pPr marL="342900" lvl="1" indent="-342900" eaLnBrk="1" hangingPunct="1">
              <a:buFontTx/>
              <a:buChar char="•"/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/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hu-HU" altLang="hu-HU" dirty="0" smtClean="0"/>
          </a:p>
        </p:txBody>
      </p:sp>
      <p:pic>
        <p:nvPicPr>
          <p:cNvPr id="1026" name="Picture 2" descr="C:\Users\user\AppData\Local\Microsoft\Windows\Temporary Internet Files\Content.Outlook\680VC1HZ\borito_terv_mod2-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62414"/>
            <a:ext cx="3672408" cy="518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268605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69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3329</TotalTime>
  <Words>656</Words>
  <Application>Microsoft Office PowerPoint</Application>
  <PresentationFormat>Diavetítés a képernyőre (4:3 oldalarány)</PresentationFormat>
  <Paragraphs>236</Paragraphs>
  <Slides>29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29</vt:i4>
      </vt:variant>
    </vt:vector>
  </HeadingPairs>
  <TitlesOfParts>
    <vt:vector size="35" baseType="lpstr">
      <vt:lpstr>Arial</vt:lpstr>
      <vt:lpstr>Calibri</vt:lpstr>
      <vt:lpstr>Comic Sans MS</vt:lpstr>
      <vt:lpstr>Times New Roman</vt:lpstr>
      <vt:lpstr>Wingdings</vt:lpstr>
      <vt:lpstr>Alapértelmezett terv</vt:lpstr>
      <vt:lpstr>               Segítünk a döntésben!    </vt:lpstr>
      <vt:lpstr>A kamara szerepe a szakképzésben I.</vt:lpstr>
      <vt:lpstr>A kamara szerepe a szakképzésben II.</vt:lpstr>
      <vt:lpstr>SKIK pályaorientációs tevékenysége</vt:lpstr>
      <vt:lpstr>SKIK pályaorientációs kérdőíve</vt:lpstr>
      <vt:lpstr>SKIK pályaorientációs kérdőíve</vt:lpstr>
      <vt:lpstr>A kamara pályaorientációs szolgáltatásai</vt:lpstr>
      <vt:lpstr>Üzemlátogatások és interaktív tanműhely látogatások szervezése</vt:lpstr>
      <vt:lpstr>Pályaorientációs kiadványok</vt:lpstr>
      <vt:lpstr>Pályaválasztásról, szakmákról fiataloknak</vt:lpstr>
      <vt:lpstr>Somogyi Gazdaság  pályaorientációs különszáma</vt:lpstr>
      <vt:lpstr>Szakma Sztár Fesztiválra  általános iskolások utaztatása </vt:lpstr>
      <vt:lpstr>Tanácsadás személyesen, telefonon,    e-mailben</vt:lpstr>
      <vt:lpstr>Facebook</vt:lpstr>
      <vt:lpstr>Továbbtanulási lehetőségek iskolatípus szerint</vt:lpstr>
      <vt:lpstr>PowerPoint bemutató</vt:lpstr>
      <vt:lpstr>PowerPoint bemutató</vt:lpstr>
      <vt:lpstr>SZAKKÖZÉPISKOLA</vt:lpstr>
      <vt:lpstr>Duális rendszerű szakképzés</vt:lpstr>
      <vt:lpstr>Tanulószerződés</vt:lpstr>
      <vt:lpstr>PowerPoint bemutató</vt:lpstr>
      <vt:lpstr>PowerPoint bemutató</vt:lpstr>
      <vt:lpstr>Szabóky Adolf Szakképzési Ösztöndíj</vt:lpstr>
      <vt:lpstr>A 2019/20-as tanévben Szabóky Adolf  ösztöndíjra javasolt hiányszakmák I.- TERVEZET!</vt:lpstr>
      <vt:lpstr>A 2019/20-as tanévben Szabóky Adolf  ösztöndíjra javasolt hiányszakmák II.- TERVEZET!</vt:lpstr>
      <vt:lpstr>Szabóky Adolf Szakképzési Ösztöndíj II.</vt:lpstr>
      <vt:lpstr> CÉL: </vt:lpstr>
      <vt:lpstr>JÓ DÖNTÉS A SZAKMA TANULÁS,  MERT SZÜKSÉG VAN  A JÓL FELKÉSZÜLT SZAKEMBER UTÁNPÓTLÁSRA!  HA  NEHÉZ A VÁLASZTÁS, SEGÍTÜNK!</vt:lpstr>
      <vt:lpstr>    Köszönöm megtisztelő figyelmüket!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255</cp:revision>
  <cp:lastPrinted>2015-10-13T12:04:03Z</cp:lastPrinted>
  <dcterms:created xsi:type="dcterms:W3CDTF">1601-01-01T00:00:00Z</dcterms:created>
  <dcterms:modified xsi:type="dcterms:W3CDTF">2018-09-18T08:41:28Z</dcterms:modified>
</cp:coreProperties>
</file>